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16" r:id="rId47"/>
    <p:sldId id="301" r:id="rId48"/>
    <p:sldId id="302" r:id="rId49"/>
    <p:sldId id="303" r:id="rId50"/>
    <p:sldId id="304" r:id="rId51"/>
    <p:sldId id="305" r:id="rId52"/>
    <p:sldId id="317" r:id="rId53"/>
    <p:sldId id="306" r:id="rId54"/>
    <p:sldId id="307" r:id="rId55"/>
    <p:sldId id="308" r:id="rId56"/>
    <p:sldId id="309" r:id="rId57"/>
    <p:sldId id="310" r:id="rId58"/>
    <p:sldId id="311" r:id="rId59"/>
    <p:sldId id="312" r:id="rId60"/>
    <p:sldId id="313" r:id="rId61"/>
    <p:sldId id="314" r:id="rId62"/>
    <p:sldId id="315"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571" autoAdjust="0"/>
  </p:normalViewPr>
  <p:slideViewPr>
    <p:cSldViewPr>
      <p:cViewPr varScale="1">
        <p:scale>
          <a:sx n="84" d="100"/>
          <a:sy n="84" d="100"/>
        </p:scale>
        <p:origin x="-1860"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13F149-8399-41CE-A830-F3A7E741DA14}" type="datetimeFigureOut">
              <a:rPr lang="en-GB" smtClean="0"/>
              <a:t>03/09/2018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9F6D26-D886-4955-8AE8-A5AD265FC5A8}" type="slidenum">
              <a:rPr lang="en-GB" smtClean="0"/>
              <a:t>‹#›</a:t>
            </a:fld>
            <a:endParaRPr lang="en-GB"/>
          </a:p>
        </p:txBody>
      </p:sp>
    </p:spTree>
    <p:extLst>
      <p:ext uri="{BB962C8B-B14F-4D97-AF65-F5344CB8AC3E}">
        <p14:creationId xmlns:p14="http://schemas.microsoft.com/office/powerpoint/2010/main" val="3584865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en.wikipedia.org/wiki/Ossett" TargetMode="External"/><Relationship Id="rId13" Type="http://schemas.openxmlformats.org/officeDocument/2006/relationships/hyperlink" Target="https://en.wikipedia.org/wiki/Horbury" TargetMode="External"/><Relationship Id="rId18" Type="http://schemas.openxmlformats.org/officeDocument/2006/relationships/hyperlink" Target="https://en.wikipedia.org/wiki/Osgoldcross_Rural_District" TargetMode="External"/><Relationship Id="rId3" Type="http://schemas.openxmlformats.org/officeDocument/2006/relationships/hyperlink" Target="https://en.wikipedia.org/wiki/Local_Government_Act_1972" TargetMode="External"/><Relationship Id="rId7" Type="http://schemas.openxmlformats.org/officeDocument/2006/relationships/hyperlink" Target="https://en.wikipedia.org/wiki/Castleford" TargetMode="External"/><Relationship Id="rId12" Type="http://schemas.openxmlformats.org/officeDocument/2006/relationships/hyperlink" Target="https://en.wikipedia.org/wiki/Hemsworth" TargetMode="External"/><Relationship Id="rId17" Type="http://schemas.openxmlformats.org/officeDocument/2006/relationships/hyperlink" Target="https://en.wikipedia.org/wiki/Hemsworth_Rural_District" TargetMode="External"/><Relationship Id="rId2" Type="http://schemas.openxmlformats.org/officeDocument/2006/relationships/slide" Target="../slides/slide6.xml"/><Relationship Id="rId16" Type="http://schemas.openxmlformats.org/officeDocument/2006/relationships/hyperlink" Target="https://en.wikipedia.org/wiki/Stanley,_West_Yorkshire" TargetMode="External"/><Relationship Id="rId1" Type="http://schemas.openxmlformats.org/officeDocument/2006/relationships/notesMaster" Target="../notesMasters/notesMaster1.xml"/><Relationship Id="rId6" Type="http://schemas.openxmlformats.org/officeDocument/2006/relationships/hyperlink" Target="https://en.wikipedia.org/wiki/Municipal_borough" TargetMode="External"/><Relationship Id="rId11" Type="http://schemas.openxmlformats.org/officeDocument/2006/relationships/hyperlink" Target="https://en.wikipedia.org/wiki/Featherstone" TargetMode="External"/><Relationship Id="rId5" Type="http://schemas.openxmlformats.org/officeDocument/2006/relationships/hyperlink" Target="https://en.wikipedia.org/wiki/West_Riding_of_Yorkshire" TargetMode="External"/><Relationship Id="rId15" Type="http://schemas.openxmlformats.org/officeDocument/2006/relationships/hyperlink" Target="https://en.wikipedia.org/wiki/Normanton,_West_Yorkshire" TargetMode="External"/><Relationship Id="rId10" Type="http://schemas.openxmlformats.org/officeDocument/2006/relationships/hyperlink" Target="https://en.wikipedia.org/wiki/Urban_district_(Great_Britain_and_Ireland)" TargetMode="External"/><Relationship Id="rId4" Type="http://schemas.openxmlformats.org/officeDocument/2006/relationships/hyperlink" Target="https://en.wikipedia.org/wiki/County_borough" TargetMode="External"/><Relationship Id="rId9" Type="http://schemas.openxmlformats.org/officeDocument/2006/relationships/hyperlink" Target="https://en.wikipedia.org/wiki/Pontefract" TargetMode="External"/><Relationship Id="rId14" Type="http://schemas.openxmlformats.org/officeDocument/2006/relationships/hyperlink" Target="https://en.wikipedia.org/wiki/Knottingley"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1</a:t>
            </a:fld>
            <a:endParaRPr lang="en-GB"/>
          </a:p>
        </p:txBody>
      </p:sp>
    </p:spTree>
    <p:extLst>
      <p:ext uri="{BB962C8B-B14F-4D97-AF65-F5344CB8AC3E}">
        <p14:creationId xmlns:p14="http://schemas.microsoft.com/office/powerpoint/2010/main" val="3998694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Like most things this project started with an idle moment whilst looking at an OS map. I was curious about the different marks that were used to describe things, </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2</a:t>
            </a:fld>
            <a:endParaRPr lang="en-GB"/>
          </a:p>
        </p:txBody>
      </p:sp>
    </p:spTree>
    <p:extLst>
      <p:ext uri="{BB962C8B-B14F-4D97-AF65-F5344CB8AC3E}">
        <p14:creationId xmlns:p14="http://schemas.microsoft.com/office/powerpoint/2010/main" val="3403879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Different lines and colours, </a:t>
            </a:r>
            <a:r>
              <a:rPr lang="en-GB" sz="1200" kern="1200" dirty="0" err="1" smtClean="0">
                <a:solidFill>
                  <a:schemeClr val="tx1"/>
                </a:solidFill>
                <a:effectLst/>
                <a:latin typeface="+mn-lt"/>
                <a:ea typeface="+mn-ea"/>
                <a:cs typeface="+mn-cs"/>
              </a:rPr>
              <a:t>shapes..an</a:t>
            </a:r>
            <a:r>
              <a:rPr lang="en-GB" sz="1200" kern="1200" dirty="0" smtClean="0">
                <a:solidFill>
                  <a:schemeClr val="tx1"/>
                </a:solidFill>
                <a:effectLst/>
                <a:latin typeface="+mn-lt"/>
                <a:ea typeface="+mn-ea"/>
                <a:cs typeface="+mn-cs"/>
              </a:rPr>
              <a:t> almost abstract thing.</a:t>
            </a:r>
          </a:p>
          <a:p>
            <a:r>
              <a:rPr lang="en-GB" sz="1200" kern="1200" dirty="0" smtClean="0">
                <a:solidFill>
                  <a:schemeClr val="tx1"/>
                </a:solidFill>
                <a:effectLst/>
                <a:latin typeface="+mn-lt"/>
                <a:ea typeface="+mn-ea"/>
                <a:cs typeface="+mn-cs"/>
              </a:rPr>
              <a:t>Then I noticed the metropolitan boundary line.</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9F6D26-D886-4955-8AE8-A5AD265FC5A8}" type="slidenum">
              <a:rPr lang="en-GB" smtClean="0"/>
              <a:t>3</a:t>
            </a:fld>
            <a:endParaRPr lang="en-GB"/>
          </a:p>
        </p:txBody>
      </p:sp>
    </p:spTree>
    <p:extLst>
      <p:ext uri="{BB962C8B-B14F-4D97-AF65-F5344CB8AC3E}">
        <p14:creationId xmlns:p14="http://schemas.microsoft.com/office/powerpoint/2010/main" val="334432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I’ve lived and worked in Wakefield since moving there from East Yorkshire when I became student at Bretton Hall in the 80’s. Since leaving college I’ve worked as a community artist in most of the towns, villages, estates across the Wakefield district and I found two thing that unites them all. </a:t>
            </a:r>
          </a:p>
          <a:p>
            <a:r>
              <a:rPr lang="en-GB" sz="1200" kern="1200" dirty="0" smtClean="0">
                <a:solidFill>
                  <a:schemeClr val="tx1"/>
                </a:solidFill>
                <a:effectLst/>
                <a:latin typeface="+mn-lt"/>
                <a:ea typeface="+mn-ea"/>
                <a:cs typeface="+mn-cs"/>
              </a:rPr>
              <a:t>1-They really don’t like each other. </a:t>
            </a:r>
          </a:p>
          <a:p>
            <a:r>
              <a:rPr lang="en-GB" sz="1200" kern="1200" dirty="0" smtClean="0">
                <a:solidFill>
                  <a:schemeClr val="tx1"/>
                </a:solidFill>
                <a:effectLst/>
                <a:latin typeface="+mn-lt"/>
                <a:ea typeface="+mn-ea"/>
                <a:cs typeface="+mn-cs"/>
              </a:rPr>
              <a:t>Castleford doesn’t like Pontefract, Featherstone doesn’t like Castleford. </a:t>
            </a:r>
            <a:r>
              <a:rPr lang="en-GB" sz="1200" kern="1200" dirty="0" err="1" smtClean="0">
                <a:solidFill>
                  <a:schemeClr val="tx1"/>
                </a:solidFill>
                <a:effectLst/>
                <a:latin typeface="+mn-lt"/>
                <a:ea typeface="+mn-ea"/>
                <a:cs typeface="+mn-cs"/>
              </a:rPr>
              <a:t>Knottingley</a:t>
            </a:r>
            <a:r>
              <a:rPr lang="en-GB" sz="1200" kern="1200" dirty="0" smtClean="0">
                <a:solidFill>
                  <a:schemeClr val="tx1"/>
                </a:solidFill>
                <a:effectLst/>
                <a:latin typeface="+mn-lt"/>
                <a:ea typeface="+mn-ea"/>
                <a:cs typeface="+mn-cs"/>
              </a:rPr>
              <a:t> doesn’t like the outside world in general and they all don’t like Wakefield</a:t>
            </a:r>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4</a:t>
            </a:fld>
            <a:endParaRPr lang="en-GB"/>
          </a:p>
        </p:txBody>
      </p:sp>
    </p:spTree>
    <p:extLst>
      <p:ext uri="{BB962C8B-B14F-4D97-AF65-F5344CB8AC3E}">
        <p14:creationId xmlns:p14="http://schemas.microsoft.com/office/powerpoint/2010/main" val="25033320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(and that is a generalisation and there are many things that do unity them. All have a sense of pride in their local area, all are willing to highlight the positive aspects of their community and many have connectivity through shared history, especially the coal mining heritage, but also through canal links)</a:t>
            </a:r>
          </a:p>
          <a:p>
            <a:r>
              <a:rPr lang="en-GB" sz="1200" kern="1200" dirty="0" smtClean="0">
                <a:solidFill>
                  <a:schemeClr val="tx1"/>
                </a:solidFill>
                <a:effectLst/>
                <a:latin typeface="+mn-lt"/>
                <a:ea typeface="+mn-ea"/>
                <a:cs typeface="+mn-cs"/>
              </a:rPr>
              <a:t>The other thing is this little grey dashed line that reigns them all together.</a:t>
            </a:r>
          </a:p>
          <a:p>
            <a:r>
              <a:rPr lang="en-GB" sz="1200" kern="1200" dirty="0" smtClean="0">
                <a:solidFill>
                  <a:schemeClr val="tx1"/>
                </a:solidFill>
                <a:effectLst/>
                <a:latin typeface="+mn-lt"/>
                <a:ea typeface="+mn-ea"/>
                <a:cs typeface="+mn-cs"/>
              </a:rPr>
              <a:t>So I got to thinking what is this boundary? Was there a connection between Ossett in the West and </a:t>
            </a:r>
            <a:r>
              <a:rPr lang="en-GB" sz="1200" kern="1200" dirty="0" err="1" smtClean="0">
                <a:solidFill>
                  <a:schemeClr val="tx1"/>
                </a:solidFill>
                <a:effectLst/>
                <a:latin typeface="+mn-lt"/>
                <a:ea typeface="+mn-ea"/>
                <a:cs typeface="+mn-cs"/>
              </a:rPr>
              <a:t>Knottingley</a:t>
            </a:r>
            <a:r>
              <a:rPr lang="en-GB" sz="1200" kern="1200" dirty="0" smtClean="0">
                <a:solidFill>
                  <a:schemeClr val="tx1"/>
                </a:solidFill>
                <a:effectLst/>
                <a:latin typeface="+mn-lt"/>
                <a:ea typeface="+mn-ea"/>
                <a:cs typeface="+mn-cs"/>
              </a:rPr>
              <a:t> in the East, just because they both lay on the boundary</a:t>
            </a:r>
          </a:p>
          <a:p>
            <a:r>
              <a:rPr lang="en-GB" sz="1200" kern="1200" dirty="0" err="1" smtClean="0">
                <a:solidFill>
                  <a:schemeClr val="tx1"/>
                </a:solidFill>
                <a:effectLst/>
                <a:latin typeface="+mn-lt"/>
                <a:ea typeface="+mn-ea"/>
                <a:cs typeface="+mn-cs"/>
              </a:rPr>
              <a:t>Bounda</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rys</a:t>
            </a:r>
            <a:r>
              <a:rPr lang="en-GB" sz="1200" kern="1200" dirty="0" smtClean="0">
                <a:solidFill>
                  <a:schemeClr val="tx1"/>
                </a:solidFill>
                <a:effectLst/>
                <a:latin typeface="+mn-lt"/>
                <a:ea typeface="+mn-ea"/>
                <a:cs typeface="+mn-cs"/>
              </a:rPr>
              <a:t> are a strange thing and a very contentious thing especially as we are entering a post </a:t>
            </a:r>
            <a:r>
              <a:rPr lang="en-GB" sz="1200" kern="1200" dirty="0" err="1" smtClean="0">
                <a:solidFill>
                  <a:schemeClr val="tx1"/>
                </a:solidFill>
                <a:effectLst/>
                <a:latin typeface="+mn-lt"/>
                <a:ea typeface="+mn-ea"/>
                <a:cs typeface="+mn-cs"/>
              </a:rPr>
              <a:t>brexit</a:t>
            </a:r>
            <a:r>
              <a:rPr lang="en-GB" sz="1200" kern="1200" dirty="0" smtClean="0">
                <a:solidFill>
                  <a:schemeClr val="tx1"/>
                </a:solidFill>
                <a:effectLst/>
                <a:latin typeface="+mn-lt"/>
                <a:ea typeface="+mn-ea"/>
                <a:cs typeface="+mn-cs"/>
              </a:rPr>
              <a:t> world. </a:t>
            </a:r>
          </a:p>
          <a:p>
            <a:r>
              <a:rPr lang="en-GB" sz="1200" kern="1200" dirty="0" smtClean="0">
                <a:solidFill>
                  <a:schemeClr val="tx1"/>
                </a:solidFill>
                <a:effectLst/>
                <a:latin typeface="+mn-lt"/>
                <a:ea typeface="+mn-ea"/>
                <a:cs typeface="+mn-cs"/>
              </a:rPr>
              <a:t>The boundary is a linear space that physically exists but has little actual presence. Does where you call home, either side of this invisible line, affect how you think about yourself?  Are you from Wakefield, Leeds, Barnsley </a:t>
            </a:r>
            <a:r>
              <a:rPr lang="en-GB" sz="1200" kern="1200" dirty="0" err="1" smtClean="0">
                <a:solidFill>
                  <a:schemeClr val="tx1"/>
                </a:solidFill>
                <a:effectLst/>
                <a:latin typeface="+mn-lt"/>
                <a:ea typeface="+mn-ea"/>
                <a:cs typeface="+mn-cs"/>
              </a:rPr>
              <a:t>etc</a:t>
            </a:r>
            <a:r>
              <a:rPr lang="en-GB" sz="1200" kern="1200" dirty="0" smtClean="0">
                <a:solidFill>
                  <a:schemeClr val="tx1"/>
                </a:solidFill>
                <a:effectLst/>
                <a:latin typeface="+mn-lt"/>
                <a:ea typeface="+mn-ea"/>
                <a:cs typeface="+mn-cs"/>
              </a:rPr>
              <a:t>? Many are unaware of where the actual line is.</a:t>
            </a:r>
          </a:p>
        </p:txBody>
      </p:sp>
      <p:sp>
        <p:nvSpPr>
          <p:cNvPr id="4" name="Slide Number Placeholder 3"/>
          <p:cNvSpPr>
            <a:spLocks noGrp="1"/>
          </p:cNvSpPr>
          <p:nvPr>
            <p:ph type="sldNum" sz="quarter" idx="10"/>
          </p:nvPr>
        </p:nvSpPr>
        <p:spPr/>
        <p:txBody>
          <a:bodyPr/>
          <a:lstStyle/>
          <a:p>
            <a:fld id="{2C9F6D26-D886-4955-8AE8-A5AD265FC5A8}" type="slidenum">
              <a:rPr lang="en-GB" smtClean="0"/>
              <a:t>5</a:t>
            </a:fld>
            <a:endParaRPr lang="en-GB"/>
          </a:p>
        </p:txBody>
      </p:sp>
    </p:spTree>
    <p:extLst>
      <p:ext uri="{BB962C8B-B14F-4D97-AF65-F5344CB8AC3E}">
        <p14:creationId xmlns:p14="http://schemas.microsoft.com/office/powerpoint/2010/main" val="2347924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 looked up some facts.</a:t>
            </a:r>
          </a:p>
          <a:p>
            <a:r>
              <a:rPr lang="en-GB" sz="1200" kern="1200" dirty="0" smtClean="0">
                <a:solidFill>
                  <a:schemeClr val="tx1"/>
                </a:solidFill>
                <a:effectLst/>
                <a:latin typeface="+mn-lt"/>
                <a:ea typeface="+mn-ea"/>
                <a:cs typeface="+mn-cs"/>
              </a:rPr>
              <a:t>The present Wakefield District boundary was set in 1974 by the </a:t>
            </a:r>
            <a:r>
              <a:rPr lang="en-GB" sz="1200" u="none" strike="noStrike" kern="1200" dirty="0" smtClean="0">
                <a:solidFill>
                  <a:schemeClr val="tx1"/>
                </a:solidFill>
                <a:effectLst/>
                <a:latin typeface="+mn-lt"/>
                <a:ea typeface="+mn-ea"/>
                <a:cs typeface="+mn-cs"/>
                <a:hlinkClick r:id="rId3" tooltip="Local Government Act 1972"/>
              </a:rPr>
              <a:t>Local Government Act 1972</a:t>
            </a:r>
            <a:r>
              <a:rPr lang="en-GB" sz="1200" kern="1200" dirty="0" smtClean="0">
                <a:solidFill>
                  <a:schemeClr val="tx1"/>
                </a:solidFill>
                <a:effectLst/>
                <a:latin typeface="+mn-lt"/>
                <a:ea typeface="+mn-ea"/>
                <a:cs typeface="+mn-cs"/>
              </a:rPr>
              <a:t>, when the </a:t>
            </a:r>
            <a:r>
              <a:rPr lang="en-GB" sz="1200" u="none" strike="noStrike" kern="1200" dirty="0" smtClean="0">
                <a:solidFill>
                  <a:schemeClr val="tx1"/>
                </a:solidFill>
                <a:effectLst/>
                <a:latin typeface="+mn-lt"/>
                <a:ea typeface="+mn-ea"/>
                <a:cs typeface="+mn-cs"/>
                <a:hlinkClick r:id="rId4" tooltip="County borough"/>
              </a:rPr>
              <a:t>county borough</a:t>
            </a:r>
            <a:r>
              <a:rPr lang="en-GB" sz="1200" kern="1200" dirty="0" smtClean="0">
                <a:solidFill>
                  <a:schemeClr val="tx1"/>
                </a:solidFill>
                <a:effectLst/>
                <a:latin typeface="+mn-lt"/>
                <a:ea typeface="+mn-ea"/>
                <a:cs typeface="+mn-cs"/>
              </a:rPr>
              <a:t> of Wakefield merged with the </a:t>
            </a:r>
            <a:r>
              <a:rPr lang="en-GB" sz="1200" u="none" strike="noStrike" kern="1200" dirty="0" smtClean="0">
                <a:solidFill>
                  <a:schemeClr val="tx1"/>
                </a:solidFill>
                <a:effectLst/>
                <a:latin typeface="+mn-lt"/>
                <a:ea typeface="+mn-ea"/>
                <a:cs typeface="+mn-cs"/>
                <a:hlinkClick r:id="rId5" tooltip="West Riding of Yorkshire"/>
              </a:rPr>
              <a:t>West Riding</a:t>
            </a:r>
            <a:r>
              <a:rPr lang="en-GB" sz="1200" kern="1200" dirty="0" smtClean="0">
                <a:solidFill>
                  <a:schemeClr val="tx1"/>
                </a:solidFill>
                <a:effectLst/>
                <a:latin typeface="+mn-lt"/>
                <a:ea typeface="+mn-ea"/>
                <a:cs typeface="+mn-cs"/>
              </a:rPr>
              <a:t> </a:t>
            </a:r>
            <a:r>
              <a:rPr lang="en-GB" sz="1200" u="none" strike="noStrike" kern="1200" dirty="0" smtClean="0">
                <a:solidFill>
                  <a:schemeClr val="tx1"/>
                </a:solidFill>
                <a:effectLst/>
                <a:latin typeface="+mn-lt"/>
                <a:ea typeface="+mn-ea"/>
                <a:cs typeface="+mn-cs"/>
                <a:hlinkClick r:id="rId6" tooltip="Municipal borough"/>
              </a:rPr>
              <a:t>municipal boroughs</a:t>
            </a:r>
            <a:r>
              <a:rPr lang="en-GB" sz="1200" kern="1200" dirty="0" smtClean="0">
                <a:solidFill>
                  <a:schemeClr val="tx1"/>
                </a:solidFill>
                <a:effectLst/>
                <a:latin typeface="+mn-lt"/>
                <a:ea typeface="+mn-ea"/>
                <a:cs typeface="+mn-cs"/>
              </a:rPr>
              <a:t> of </a:t>
            </a:r>
            <a:r>
              <a:rPr lang="en-GB" sz="1200" u="none" strike="noStrike" kern="1200" dirty="0" smtClean="0">
                <a:solidFill>
                  <a:schemeClr val="tx1"/>
                </a:solidFill>
                <a:effectLst/>
                <a:latin typeface="+mn-lt"/>
                <a:ea typeface="+mn-ea"/>
                <a:cs typeface="+mn-cs"/>
                <a:hlinkClick r:id="rId7" tooltip="Castleford"/>
              </a:rPr>
              <a:t>Castleford</a:t>
            </a:r>
            <a:r>
              <a:rPr lang="en-GB" sz="1200" kern="1200" dirty="0" smtClean="0">
                <a:solidFill>
                  <a:schemeClr val="tx1"/>
                </a:solidFill>
                <a:effectLst/>
                <a:latin typeface="+mn-lt"/>
                <a:ea typeface="+mn-ea"/>
                <a:cs typeface="+mn-cs"/>
              </a:rPr>
              <a:t>, </a:t>
            </a:r>
            <a:r>
              <a:rPr lang="en-GB" sz="1200" u="none" strike="noStrike" kern="1200" dirty="0" smtClean="0">
                <a:solidFill>
                  <a:schemeClr val="tx1"/>
                </a:solidFill>
                <a:effectLst/>
                <a:latin typeface="+mn-lt"/>
                <a:ea typeface="+mn-ea"/>
                <a:cs typeface="+mn-cs"/>
                <a:hlinkClick r:id="rId8" tooltip="Ossett"/>
              </a:rPr>
              <a:t>Ossett</a:t>
            </a:r>
            <a:r>
              <a:rPr lang="en-GB" sz="1200" kern="1200" dirty="0" smtClean="0">
                <a:solidFill>
                  <a:schemeClr val="tx1"/>
                </a:solidFill>
                <a:effectLst/>
                <a:latin typeface="+mn-lt"/>
                <a:ea typeface="+mn-ea"/>
                <a:cs typeface="+mn-cs"/>
              </a:rPr>
              <a:t> and </a:t>
            </a:r>
            <a:r>
              <a:rPr lang="en-GB" sz="1200" u="none" strike="noStrike" kern="1200" dirty="0" smtClean="0">
                <a:solidFill>
                  <a:schemeClr val="tx1"/>
                </a:solidFill>
                <a:effectLst/>
                <a:latin typeface="+mn-lt"/>
                <a:ea typeface="+mn-ea"/>
                <a:cs typeface="+mn-cs"/>
                <a:hlinkClick r:id="rId9" tooltip="Pontefract"/>
              </a:rPr>
              <a:t>Pontefract</a:t>
            </a:r>
            <a:r>
              <a:rPr lang="en-GB" sz="1200" kern="1200" dirty="0" smtClean="0">
                <a:solidFill>
                  <a:schemeClr val="tx1"/>
                </a:solidFill>
                <a:effectLst/>
                <a:latin typeface="+mn-lt"/>
                <a:ea typeface="+mn-ea"/>
                <a:cs typeface="+mn-cs"/>
              </a:rPr>
              <a:t>, the </a:t>
            </a:r>
            <a:r>
              <a:rPr lang="en-GB" sz="1200" u="none" strike="noStrike" kern="1200" dirty="0" smtClean="0">
                <a:solidFill>
                  <a:schemeClr val="tx1"/>
                </a:solidFill>
                <a:effectLst/>
                <a:latin typeface="+mn-lt"/>
                <a:ea typeface="+mn-ea"/>
                <a:cs typeface="+mn-cs"/>
                <a:hlinkClick r:id="rId10" tooltip="Urban district (Great Britain and Ireland)"/>
              </a:rPr>
              <a:t>urban districts</a:t>
            </a:r>
            <a:r>
              <a:rPr lang="en-GB" sz="1200" kern="1200" dirty="0" smtClean="0">
                <a:solidFill>
                  <a:schemeClr val="tx1"/>
                </a:solidFill>
                <a:effectLst/>
                <a:latin typeface="+mn-lt"/>
                <a:ea typeface="+mn-ea"/>
                <a:cs typeface="+mn-cs"/>
              </a:rPr>
              <a:t> of </a:t>
            </a:r>
            <a:r>
              <a:rPr lang="en-GB" sz="1200" u="none" strike="noStrike" kern="1200" dirty="0" smtClean="0">
                <a:solidFill>
                  <a:schemeClr val="tx1"/>
                </a:solidFill>
                <a:effectLst/>
                <a:latin typeface="+mn-lt"/>
                <a:ea typeface="+mn-ea"/>
                <a:cs typeface="+mn-cs"/>
                <a:hlinkClick r:id="rId11" tooltip="Featherstone"/>
              </a:rPr>
              <a:t>Featherstone</a:t>
            </a:r>
            <a:r>
              <a:rPr lang="en-GB" sz="1200" kern="1200" dirty="0" smtClean="0">
                <a:solidFill>
                  <a:schemeClr val="tx1"/>
                </a:solidFill>
                <a:effectLst/>
                <a:latin typeface="+mn-lt"/>
                <a:ea typeface="+mn-ea"/>
                <a:cs typeface="+mn-cs"/>
              </a:rPr>
              <a:t>, </a:t>
            </a:r>
            <a:r>
              <a:rPr lang="en-GB" sz="1200" u="none" strike="noStrike" kern="1200" dirty="0" smtClean="0">
                <a:solidFill>
                  <a:schemeClr val="tx1"/>
                </a:solidFill>
                <a:effectLst/>
                <a:latin typeface="+mn-lt"/>
                <a:ea typeface="+mn-ea"/>
                <a:cs typeface="+mn-cs"/>
                <a:hlinkClick r:id="rId12" tooltip="Hemsworth"/>
              </a:rPr>
              <a:t>Hemsworth</a:t>
            </a:r>
            <a:r>
              <a:rPr lang="en-GB" sz="1200" kern="1200" dirty="0" smtClean="0">
                <a:solidFill>
                  <a:schemeClr val="tx1"/>
                </a:solidFill>
                <a:effectLst/>
                <a:latin typeface="+mn-lt"/>
                <a:ea typeface="+mn-ea"/>
                <a:cs typeface="+mn-cs"/>
              </a:rPr>
              <a:t>, </a:t>
            </a:r>
            <a:r>
              <a:rPr lang="en-GB" sz="1200" u="none" strike="noStrike" kern="1200" dirty="0" err="1" smtClean="0">
                <a:solidFill>
                  <a:schemeClr val="tx1"/>
                </a:solidFill>
                <a:effectLst/>
                <a:latin typeface="+mn-lt"/>
                <a:ea typeface="+mn-ea"/>
                <a:cs typeface="+mn-cs"/>
                <a:hlinkClick r:id="rId13" tooltip="Horbury"/>
              </a:rPr>
              <a:t>Horbury</a:t>
            </a:r>
            <a:r>
              <a:rPr lang="en-GB" sz="1200" kern="1200" dirty="0" smtClean="0">
                <a:solidFill>
                  <a:schemeClr val="tx1"/>
                </a:solidFill>
                <a:effectLst/>
                <a:latin typeface="+mn-lt"/>
                <a:ea typeface="+mn-ea"/>
                <a:cs typeface="+mn-cs"/>
              </a:rPr>
              <a:t>, </a:t>
            </a:r>
            <a:r>
              <a:rPr lang="en-GB" sz="1200" u="none" strike="noStrike" kern="1200" dirty="0" err="1" smtClean="0">
                <a:solidFill>
                  <a:schemeClr val="tx1"/>
                </a:solidFill>
                <a:effectLst/>
                <a:latin typeface="+mn-lt"/>
                <a:ea typeface="+mn-ea"/>
                <a:cs typeface="+mn-cs"/>
                <a:hlinkClick r:id="rId14" tooltip="Knottingley"/>
              </a:rPr>
              <a:t>Knottingley</a:t>
            </a:r>
            <a:r>
              <a:rPr lang="en-GB" sz="1200" kern="1200" dirty="0" smtClean="0">
                <a:solidFill>
                  <a:schemeClr val="tx1"/>
                </a:solidFill>
                <a:effectLst/>
                <a:latin typeface="+mn-lt"/>
                <a:ea typeface="+mn-ea"/>
                <a:cs typeface="+mn-cs"/>
              </a:rPr>
              <a:t>, </a:t>
            </a:r>
            <a:r>
              <a:rPr lang="en-GB" sz="1200" u="none" strike="noStrike" kern="1200" dirty="0" smtClean="0">
                <a:solidFill>
                  <a:schemeClr val="tx1"/>
                </a:solidFill>
                <a:effectLst/>
                <a:latin typeface="+mn-lt"/>
                <a:ea typeface="+mn-ea"/>
                <a:cs typeface="+mn-cs"/>
                <a:hlinkClick r:id="rId15" tooltip="Normanton, West Yorkshire"/>
              </a:rPr>
              <a:t>Normanton</a:t>
            </a:r>
            <a:r>
              <a:rPr lang="en-GB" sz="1200" kern="1200" dirty="0" smtClean="0">
                <a:solidFill>
                  <a:schemeClr val="tx1"/>
                </a:solidFill>
                <a:effectLst/>
                <a:latin typeface="+mn-lt"/>
                <a:ea typeface="+mn-ea"/>
                <a:cs typeface="+mn-cs"/>
              </a:rPr>
              <a:t> and </a:t>
            </a:r>
            <a:r>
              <a:rPr lang="en-GB" sz="1200" u="none" strike="noStrike" kern="1200" dirty="0" smtClean="0">
                <a:solidFill>
                  <a:schemeClr val="tx1"/>
                </a:solidFill>
                <a:effectLst/>
                <a:latin typeface="+mn-lt"/>
                <a:ea typeface="+mn-ea"/>
                <a:cs typeface="+mn-cs"/>
                <a:hlinkClick r:id="rId16" tooltip="Stanley, West Yorkshire"/>
              </a:rPr>
              <a:t>Stanley</a:t>
            </a:r>
            <a:r>
              <a:rPr lang="en-GB" sz="1200" kern="1200" dirty="0" smtClean="0">
                <a:solidFill>
                  <a:schemeClr val="tx1"/>
                </a:solidFill>
                <a:effectLst/>
                <a:latin typeface="+mn-lt"/>
                <a:ea typeface="+mn-ea"/>
                <a:cs typeface="+mn-cs"/>
              </a:rPr>
              <a:t>, along with Wakefield Rural District and parts of </a:t>
            </a:r>
            <a:r>
              <a:rPr lang="en-GB" sz="1200" u="none" strike="noStrike" kern="1200" dirty="0" smtClean="0">
                <a:solidFill>
                  <a:schemeClr val="tx1"/>
                </a:solidFill>
                <a:effectLst/>
                <a:latin typeface="+mn-lt"/>
                <a:ea typeface="+mn-ea"/>
                <a:cs typeface="+mn-cs"/>
                <a:hlinkClick r:id="rId17" tooltip="Hemsworth Rural District"/>
              </a:rPr>
              <a:t>Hemsworth Rural District</a:t>
            </a:r>
            <a:r>
              <a:rPr lang="en-GB" sz="1200" kern="1200" dirty="0" smtClean="0">
                <a:solidFill>
                  <a:schemeClr val="tx1"/>
                </a:solidFill>
                <a:effectLst/>
                <a:latin typeface="+mn-lt"/>
                <a:ea typeface="+mn-ea"/>
                <a:cs typeface="+mn-cs"/>
              </a:rPr>
              <a:t> and </a:t>
            </a:r>
            <a:r>
              <a:rPr lang="en-GB" sz="1200" u="none" strike="noStrike" kern="1200" dirty="0" err="1" smtClean="0">
                <a:solidFill>
                  <a:schemeClr val="tx1"/>
                </a:solidFill>
                <a:effectLst/>
                <a:latin typeface="+mn-lt"/>
                <a:ea typeface="+mn-ea"/>
                <a:cs typeface="+mn-cs"/>
                <a:hlinkClick r:id="rId18" tooltip="Osgoldcross Rural District"/>
              </a:rPr>
              <a:t>Osgoldcross</a:t>
            </a:r>
            <a:r>
              <a:rPr lang="en-GB" sz="1200" u="none" strike="noStrike" kern="1200" dirty="0" smtClean="0">
                <a:solidFill>
                  <a:schemeClr val="tx1"/>
                </a:solidFill>
                <a:effectLst/>
                <a:latin typeface="+mn-lt"/>
                <a:ea typeface="+mn-ea"/>
                <a:cs typeface="+mn-cs"/>
                <a:hlinkClick r:id="rId18" tooltip="Osgoldcross Rural District"/>
              </a:rPr>
              <a:t> Rural District</a:t>
            </a:r>
            <a:r>
              <a:rPr lang="en-GB" sz="1200" kern="1200" dirty="0" smtClean="0">
                <a:solidFill>
                  <a:schemeClr val="tx1"/>
                </a:solidFill>
                <a:effectLst/>
                <a:latin typeface="+mn-lt"/>
                <a:ea typeface="+mn-ea"/>
                <a:cs typeface="+mn-cs"/>
              </a:rPr>
              <a:t>.</a:t>
            </a:r>
          </a:p>
          <a:p>
            <a:r>
              <a:rPr lang="en-GB" sz="1200" kern="1200" dirty="0" smtClean="0">
                <a:solidFill>
                  <a:schemeClr val="tx1"/>
                </a:solidFill>
                <a:effectLst/>
                <a:latin typeface="+mn-lt"/>
                <a:ea typeface="+mn-ea"/>
                <a:cs typeface="+mn-cs"/>
              </a:rPr>
              <a:t>We are often calling for unity and a sense of shared identity, promoting community cohesion. What symbols can we use to draw people together? </a:t>
            </a:r>
          </a:p>
          <a:p>
            <a:r>
              <a:rPr lang="en-GB" sz="1200" kern="1200" dirty="0" smtClean="0">
                <a:solidFill>
                  <a:schemeClr val="tx1"/>
                </a:solidFill>
                <a:effectLst/>
                <a:latin typeface="+mn-lt"/>
                <a:ea typeface="+mn-ea"/>
                <a:cs typeface="+mn-cs"/>
              </a:rPr>
              <a:t>How about the shape of this district.; </a:t>
            </a:r>
          </a:p>
          <a:p>
            <a:r>
              <a:rPr lang="en-GB" sz="1200" kern="1200" dirty="0" smtClean="0">
                <a:solidFill>
                  <a:schemeClr val="tx1"/>
                </a:solidFill>
                <a:effectLst/>
                <a:latin typeface="+mn-lt"/>
                <a:ea typeface="+mn-ea"/>
                <a:cs typeface="+mn-cs"/>
              </a:rPr>
              <a:t>I got quite excited about this</a:t>
            </a:r>
          </a:p>
          <a:p>
            <a:r>
              <a:rPr lang="en-GB" sz="1200" kern="1200" dirty="0" smtClean="0">
                <a:solidFill>
                  <a:schemeClr val="tx1"/>
                </a:solidFill>
                <a:effectLst/>
                <a:latin typeface="+mn-lt"/>
                <a:ea typeface="+mn-ea"/>
                <a:cs typeface="+mn-cs"/>
              </a:rPr>
              <a:t>What does this line look like?</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6</a:t>
            </a:fld>
            <a:endParaRPr lang="en-GB"/>
          </a:p>
        </p:txBody>
      </p:sp>
    </p:spTree>
    <p:extLst>
      <p:ext uri="{BB962C8B-B14F-4D97-AF65-F5344CB8AC3E}">
        <p14:creationId xmlns:p14="http://schemas.microsoft.com/office/powerpoint/2010/main" val="2352569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 drew it over the OS app and it looks like this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That’s right…a deformed kidney with Donald Trump’s face on the side of it!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7</a:t>
            </a:fld>
            <a:endParaRPr lang="en-GB"/>
          </a:p>
        </p:txBody>
      </p:sp>
    </p:spTree>
    <p:extLst>
      <p:ext uri="{BB962C8B-B14F-4D97-AF65-F5344CB8AC3E}">
        <p14:creationId xmlns:p14="http://schemas.microsoft.com/office/powerpoint/2010/main" val="3816349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Further exploration was required.</a:t>
            </a:r>
          </a:p>
          <a:p>
            <a:r>
              <a:rPr lang="en-GB" sz="1200" kern="1200" dirty="0" smtClean="0">
                <a:solidFill>
                  <a:schemeClr val="tx1"/>
                </a:solidFill>
                <a:effectLst/>
                <a:latin typeface="+mn-lt"/>
                <a:ea typeface="+mn-ea"/>
                <a:cs typeface="+mn-cs"/>
              </a:rPr>
              <a:t>I drew it on a large piece of paper.</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8</a:t>
            </a:fld>
            <a:endParaRPr lang="en-GB"/>
          </a:p>
        </p:txBody>
      </p:sp>
    </p:spTree>
    <p:extLst>
      <p:ext uri="{BB962C8B-B14F-4D97-AF65-F5344CB8AC3E}">
        <p14:creationId xmlns:p14="http://schemas.microsoft.com/office/powerpoint/2010/main" val="2549031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 then started to fill in the towns, villages, roads, </a:t>
            </a:r>
            <a:r>
              <a:rPr lang="en-GB" sz="1200" kern="1200" dirty="0" err="1" smtClean="0">
                <a:solidFill>
                  <a:schemeClr val="tx1"/>
                </a:solidFill>
                <a:effectLst/>
                <a:latin typeface="+mn-lt"/>
                <a:ea typeface="+mn-ea"/>
                <a:cs typeface="+mn-cs"/>
              </a:rPr>
              <a:t>rivers..seeing</a:t>
            </a:r>
            <a:r>
              <a:rPr lang="en-GB" sz="1200" kern="1200" dirty="0" smtClean="0">
                <a:solidFill>
                  <a:schemeClr val="tx1"/>
                </a:solidFill>
                <a:effectLst/>
                <a:latin typeface="+mn-lt"/>
                <a:ea typeface="+mn-ea"/>
                <a:cs typeface="+mn-cs"/>
              </a:rPr>
              <a:t> where they ran along side the boundary.</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Very soon  the boundary got lost again.</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 looked at the actual dashes that made up the boundary and wondered how big they were. I had a notion a getting a roll of lino cut to the size of each dash and laying it over the landscape to make the line a physical thing.</a:t>
            </a:r>
          </a:p>
          <a:p>
            <a:r>
              <a:rPr lang="en-GB" sz="1200" kern="1200" dirty="0" smtClean="0">
                <a:solidFill>
                  <a:schemeClr val="tx1"/>
                </a:solidFill>
                <a:effectLst/>
                <a:latin typeface="+mn-lt"/>
                <a:ea typeface="+mn-ea"/>
                <a:cs typeface="+mn-cs"/>
              </a:rPr>
              <a:t>I tweeted OS the to ask </a:t>
            </a:r>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9</a:t>
            </a:fld>
            <a:endParaRPr lang="en-GB"/>
          </a:p>
        </p:txBody>
      </p:sp>
    </p:spTree>
    <p:extLst>
      <p:ext uri="{BB962C8B-B14F-4D97-AF65-F5344CB8AC3E}">
        <p14:creationId xmlns:p14="http://schemas.microsoft.com/office/powerpoint/2010/main" val="4252652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So I did a bit of measuring and figured out each dash was 50m long by 1m.</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 went to the park over the road with some tent pegs, hazard tape and a tape measure and made this.</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11</a:t>
            </a:fld>
            <a:endParaRPr lang="en-GB"/>
          </a:p>
        </p:txBody>
      </p:sp>
    </p:spTree>
    <p:extLst>
      <p:ext uri="{BB962C8B-B14F-4D97-AF65-F5344CB8AC3E}">
        <p14:creationId xmlns:p14="http://schemas.microsoft.com/office/powerpoint/2010/main" val="1404548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 excitedly tweeted OS</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12</a:t>
            </a:fld>
            <a:endParaRPr lang="en-GB"/>
          </a:p>
        </p:txBody>
      </p:sp>
    </p:spTree>
    <p:extLst>
      <p:ext uri="{BB962C8B-B14F-4D97-AF65-F5344CB8AC3E}">
        <p14:creationId xmlns:p14="http://schemas.microsoft.com/office/powerpoint/2010/main" val="1192440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smtClean="0"/>
              <a:t>They</a:t>
            </a:r>
            <a:r>
              <a:rPr lang="en-GB" baseline="0" dirty="0" smtClean="0"/>
              <a:t> didn’t respond.</a:t>
            </a:r>
          </a:p>
          <a:p>
            <a:r>
              <a:rPr lang="en-GB" sz="1200" kern="1200" dirty="0" smtClean="0">
                <a:solidFill>
                  <a:schemeClr val="tx1"/>
                </a:solidFill>
                <a:effectLst/>
                <a:latin typeface="+mn-lt"/>
                <a:ea typeface="+mn-ea"/>
                <a:cs typeface="+mn-cs"/>
              </a:rPr>
              <a:t>I also abandoned my lino project.</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So I went to have a look at it.</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13</a:t>
            </a:fld>
            <a:endParaRPr lang="en-GB"/>
          </a:p>
        </p:txBody>
      </p:sp>
    </p:spTree>
    <p:extLst>
      <p:ext uri="{BB962C8B-B14F-4D97-AF65-F5344CB8AC3E}">
        <p14:creationId xmlns:p14="http://schemas.microsoft.com/office/powerpoint/2010/main" val="18297646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 drove the point furthest east. Made sense as I was born in East Yorkshire so I might as well look at the boundary between my childhood in East Yorkshire and my adult life in West Yorkshire. </a:t>
            </a:r>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14</a:t>
            </a:fld>
            <a:endParaRPr lang="en-GB"/>
          </a:p>
        </p:txBody>
      </p:sp>
    </p:spTree>
    <p:extLst>
      <p:ext uri="{BB962C8B-B14F-4D97-AF65-F5344CB8AC3E}">
        <p14:creationId xmlns:p14="http://schemas.microsoft.com/office/powerpoint/2010/main" val="1369138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And I looked at along the boundary</a:t>
            </a:r>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15</a:t>
            </a:fld>
            <a:endParaRPr lang="en-GB"/>
          </a:p>
        </p:txBody>
      </p:sp>
    </p:spTree>
    <p:extLst>
      <p:ext uri="{BB962C8B-B14F-4D97-AF65-F5344CB8AC3E}">
        <p14:creationId xmlns:p14="http://schemas.microsoft.com/office/powerpoint/2010/main" val="2625009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 looked outwards.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And it wasn’t East Yorkshire. Someone had put North Yorkshire in the way.</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16</a:t>
            </a:fld>
            <a:endParaRPr lang="en-GB"/>
          </a:p>
        </p:txBody>
      </p:sp>
    </p:spTree>
    <p:extLst>
      <p:ext uri="{BB962C8B-B14F-4D97-AF65-F5344CB8AC3E}">
        <p14:creationId xmlns:p14="http://schemas.microsoft.com/office/powerpoint/2010/main" val="27323582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 noticed this interesting feature,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the point where North Yorkshire met East and South Yorkshire.</a:t>
            </a:r>
            <a:r>
              <a:rPr lang="en-GB" sz="1200" kern="1200" baseline="0" dirty="0" smtClean="0">
                <a:solidFill>
                  <a:schemeClr val="tx1"/>
                </a:solidFill>
                <a:effectLst/>
                <a:latin typeface="+mn-lt"/>
                <a:ea typeface="+mn-ea"/>
                <a:cs typeface="+mn-cs"/>
              </a:rPr>
              <a:t> I drove to the nearest village </a:t>
            </a:r>
            <a:r>
              <a:rPr lang="en-GB" sz="1200" kern="1200" dirty="0" smtClean="0">
                <a:solidFill>
                  <a:schemeClr val="tx1"/>
                </a:solidFill>
                <a:effectLst/>
                <a:latin typeface="+mn-lt"/>
                <a:ea typeface="+mn-ea"/>
                <a:cs typeface="+mn-cs"/>
              </a:rPr>
              <a:t>parked the car at </a:t>
            </a:r>
            <a:r>
              <a:rPr lang="en-GB" sz="1200" kern="1200" dirty="0" err="1" smtClean="0">
                <a:solidFill>
                  <a:schemeClr val="tx1"/>
                </a:solidFill>
                <a:effectLst/>
                <a:latin typeface="+mn-lt"/>
                <a:ea typeface="+mn-ea"/>
                <a:cs typeface="+mn-cs"/>
              </a:rPr>
              <a:t>Pollington</a:t>
            </a:r>
            <a:r>
              <a:rPr lang="en-GB" sz="1200" kern="1200" dirty="0" smtClean="0">
                <a:solidFill>
                  <a:schemeClr val="tx1"/>
                </a:solidFill>
                <a:effectLst/>
                <a:latin typeface="+mn-lt"/>
                <a:ea typeface="+mn-ea"/>
                <a:cs typeface="+mn-cs"/>
              </a:rPr>
              <a:t> and walking for 3 hours across fields.</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17</a:t>
            </a:fld>
            <a:endParaRPr lang="en-GB"/>
          </a:p>
        </p:txBody>
      </p:sp>
    </p:spTree>
    <p:extLst>
      <p:ext uri="{BB962C8B-B14F-4D97-AF65-F5344CB8AC3E}">
        <p14:creationId xmlns:p14="http://schemas.microsoft.com/office/powerpoint/2010/main" val="2854102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There I was, in North Yorkshire looking north into East Yorkshire with South Yorkshire to the east.</a:t>
            </a:r>
          </a:p>
          <a:p>
            <a:r>
              <a:rPr lang="en-GB" sz="1200" kern="1200" dirty="0" smtClean="0">
                <a:solidFill>
                  <a:schemeClr val="tx1"/>
                </a:solidFill>
                <a:effectLst/>
                <a:latin typeface="+mn-lt"/>
                <a:ea typeface="+mn-ea"/>
                <a:cs typeface="+mn-cs"/>
              </a:rPr>
              <a:t>It looked like this </a:t>
            </a:r>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18</a:t>
            </a:fld>
            <a:endParaRPr lang="en-GB"/>
          </a:p>
        </p:txBody>
      </p:sp>
    </p:spTree>
    <p:extLst>
      <p:ext uri="{BB962C8B-B14F-4D97-AF65-F5344CB8AC3E}">
        <p14:creationId xmlns:p14="http://schemas.microsoft.com/office/powerpoint/2010/main" val="21575135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 was getting</a:t>
            </a:r>
            <a:r>
              <a:rPr lang="en-GB" sz="1200" kern="1200" baseline="0" dirty="0" smtClean="0">
                <a:solidFill>
                  <a:schemeClr val="tx1"/>
                </a:solidFill>
                <a:effectLst/>
                <a:latin typeface="+mn-lt"/>
                <a:ea typeface="+mn-ea"/>
                <a:cs typeface="+mn-cs"/>
              </a:rPr>
              <a:t> distracted so </a:t>
            </a:r>
            <a:r>
              <a:rPr lang="en-GB" sz="1200" kern="1200" dirty="0" smtClean="0">
                <a:solidFill>
                  <a:schemeClr val="tx1"/>
                </a:solidFill>
                <a:effectLst/>
                <a:latin typeface="+mn-lt"/>
                <a:ea typeface="+mn-ea"/>
                <a:cs typeface="+mn-cs"/>
              </a:rPr>
              <a:t>I went home to have a think.</a:t>
            </a:r>
          </a:p>
          <a:p>
            <a:r>
              <a:rPr lang="en-GB" sz="1200" kern="1200" dirty="0" smtClean="0">
                <a:solidFill>
                  <a:schemeClr val="tx1"/>
                </a:solidFill>
                <a:effectLst/>
                <a:latin typeface="+mn-lt"/>
                <a:ea typeface="+mn-ea"/>
                <a:cs typeface="+mn-cs"/>
              </a:rPr>
              <a:t>It was then that I decided I had to walk the boundary line, talk to people I met, ask them if they were aware of it, record their testimonies, photograph it. Create a web site to house all the documentation.</a:t>
            </a:r>
          </a:p>
          <a:p>
            <a:r>
              <a:rPr lang="en-GB" sz="1200" kern="1200" dirty="0" smtClean="0">
                <a:solidFill>
                  <a:schemeClr val="tx1"/>
                </a:solidFill>
                <a:effectLst/>
                <a:latin typeface="+mn-lt"/>
                <a:ea typeface="+mn-ea"/>
                <a:cs typeface="+mn-cs"/>
              </a:rPr>
              <a:t>I curiously asked via social media if anyone know how long the boundary would be.</a:t>
            </a:r>
          </a:p>
          <a:p>
            <a:r>
              <a:rPr lang="en-GB" sz="1200" kern="1200" dirty="0" smtClean="0">
                <a:solidFill>
                  <a:schemeClr val="tx1"/>
                </a:solidFill>
                <a:effectLst/>
                <a:latin typeface="+mn-lt"/>
                <a:ea typeface="+mn-ea"/>
                <a:cs typeface="+mn-cs"/>
              </a:rPr>
              <a:t>200 miles at least. Must be over a 1000</a:t>
            </a:r>
          </a:p>
          <a:p>
            <a:r>
              <a:rPr lang="en-GB" sz="1200" kern="1200" dirty="0" smtClean="0">
                <a:solidFill>
                  <a:schemeClr val="tx1"/>
                </a:solidFill>
                <a:effectLst/>
                <a:latin typeface="+mn-lt"/>
                <a:ea typeface="+mn-ea"/>
                <a:cs typeface="+mn-cs"/>
              </a:rPr>
              <a:t>I asked Wakefield Council if they knew how long it was. The replied that they didn’t.</a:t>
            </a:r>
          </a:p>
          <a:p>
            <a:r>
              <a:rPr lang="en-GB" sz="1200" kern="1200" dirty="0" smtClean="0">
                <a:solidFill>
                  <a:schemeClr val="tx1"/>
                </a:solidFill>
                <a:effectLst/>
                <a:latin typeface="+mn-lt"/>
                <a:ea typeface="+mn-ea"/>
                <a:cs typeface="+mn-cs"/>
              </a:rPr>
              <a:t>They knew the area but never had cause to measure the circumference. Fair enough</a:t>
            </a:r>
          </a:p>
          <a:p>
            <a:r>
              <a:rPr lang="en-GB" sz="1200" kern="1200" dirty="0" smtClean="0">
                <a:solidFill>
                  <a:schemeClr val="tx1"/>
                </a:solidFill>
                <a:effectLst/>
                <a:latin typeface="+mn-lt"/>
                <a:ea typeface="+mn-ea"/>
                <a:cs typeface="+mn-cs"/>
              </a:rPr>
              <a:t>So I got a bit of string and started to measure. And it turned out to be a disappointing 60 miles.</a:t>
            </a:r>
          </a:p>
          <a:p>
            <a:r>
              <a:rPr lang="en-GB" sz="1200" kern="1200" dirty="0" smtClean="0">
                <a:solidFill>
                  <a:schemeClr val="tx1"/>
                </a:solidFill>
                <a:effectLst/>
                <a:latin typeface="+mn-lt"/>
                <a:ea typeface="+mn-ea"/>
                <a:cs typeface="+mn-cs"/>
              </a:rPr>
              <a:t>I bought a map measuring wheel to double check and it was still 60 miles.</a:t>
            </a:r>
          </a:p>
          <a:p>
            <a:r>
              <a:rPr lang="en-GB" sz="1200" kern="1200" dirty="0" smtClean="0">
                <a:solidFill>
                  <a:schemeClr val="tx1"/>
                </a:solidFill>
                <a:effectLst/>
                <a:latin typeface="+mn-lt"/>
                <a:ea typeface="+mn-ea"/>
                <a:cs typeface="+mn-cs"/>
              </a:rPr>
              <a:t>With great excitement I came up with a plan.</a:t>
            </a:r>
          </a:p>
          <a:p>
            <a:r>
              <a:rPr lang="en-GB" sz="1200" kern="1200" dirty="0" smtClean="0">
                <a:solidFill>
                  <a:schemeClr val="tx1"/>
                </a:solidFill>
                <a:effectLst/>
                <a:latin typeface="+mn-lt"/>
                <a:ea typeface="+mn-ea"/>
                <a:cs typeface="+mn-cs"/>
              </a:rPr>
              <a:t>I will divide it in to 20 x 3 miles stages.</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19</a:t>
            </a:fld>
            <a:endParaRPr lang="en-GB"/>
          </a:p>
        </p:txBody>
      </p:sp>
    </p:spTree>
    <p:extLst>
      <p:ext uri="{BB962C8B-B14F-4D97-AF65-F5344CB8AC3E}">
        <p14:creationId xmlns:p14="http://schemas.microsoft.com/office/powerpoint/2010/main" val="29216981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 will walk and explore this space. The act of walking the space echoes the Beating the Bounds traditions where people would walk the parish boundary to share the knowledge of where they were.</a:t>
            </a:r>
          </a:p>
          <a:p>
            <a:r>
              <a:rPr lang="en-GB" sz="1200" kern="1200" dirty="0" smtClean="0">
                <a:solidFill>
                  <a:schemeClr val="tx1"/>
                </a:solidFill>
                <a:effectLst/>
                <a:latin typeface="+mn-lt"/>
                <a:ea typeface="+mn-ea"/>
                <a:cs typeface="+mn-cs"/>
              </a:rPr>
              <a:t>I will invite people that live near the boundary on either side to join me. I wish to find out what this boundary means to them. Do they acknowledge it? Ignore it? Dismiss it? </a:t>
            </a:r>
          </a:p>
          <a:p>
            <a:r>
              <a:rPr lang="en-GB" sz="1200" kern="1200" dirty="0" smtClean="0">
                <a:solidFill>
                  <a:schemeClr val="tx1"/>
                </a:solidFill>
                <a:effectLst/>
                <a:latin typeface="+mn-lt"/>
                <a:ea typeface="+mn-ea"/>
                <a:cs typeface="+mn-cs"/>
              </a:rPr>
              <a:t>I also decided to paint it. </a:t>
            </a:r>
          </a:p>
          <a:p>
            <a:r>
              <a:rPr lang="en-GB" sz="1200" kern="1200" dirty="0" smtClean="0">
                <a:solidFill>
                  <a:schemeClr val="tx1"/>
                </a:solidFill>
                <a:effectLst/>
                <a:latin typeface="+mn-lt"/>
                <a:ea typeface="+mn-ea"/>
                <a:cs typeface="+mn-cs"/>
              </a:rPr>
              <a:t>I will find a place in the middle of each stretch to paint. I will paint on three panels (40cm x 20cm) recording what I see in 90 degrees from horizon to horizon looking outwards from the district. On a flat landscape the visible distance to the horizon is approximately 3 miles. The completed series of paintings will record a complete view from the boundary looking out. </a:t>
            </a:r>
          </a:p>
          <a:p>
            <a:r>
              <a:rPr lang="en-GB" sz="1200" kern="1200" dirty="0" smtClean="0">
                <a:solidFill>
                  <a:schemeClr val="tx1"/>
                </a:solidFill>
                <a:effectLst/>
                <a:latin typeface="+mn-lt"/>
                <a:ea typeface="+mn-ea"/>
                <a:cs typeface="+mn-cs"/>
              </a:rPr>
              <a:t>I wondered what it would be like to view the outside world from the vantage point of the district. What if all the administration, geography, history, experience was condensed into you, the viewer and you could look out on the areas that surround you. What would you see?</a:t>
            </a:r>
          </a:p>
          <a:p>
            <a:r>
              <a:rPr lang="en-GB" sz="1200" kern="1200" dirty="0" smtClean="0">
                <a:solidFill>
                  <a:schemeClr val="tx1"/>
                </a:solidFill>
                <a:effectLst/>
                <a:latin typeface="+mn-lt"/>
                <a:ea typeface="+mn-ea"/>
                <a:cs typeface="+mn-cs"/>
              </a:rPr>
              <a:t>What would you feel?</a:t>
            </a:r>
          </a:p>
          <a:p>
            <a:r>
              <a:rPr lang="en-GB" sz="1200" kern="1200" dirty="0" smtClean="0">
                <a:solidFill>
                  <a:schemeClr val="tx1"/>
                </a:solidFill>
                <a:effectLst/>
                <a:latin typeface="+mn-lt"/>
                <a:ea typeface="+mn-ea"/>
                <a:cs typeface="+mn-cs"/>
              </a:rPr>
              <a:t>How would it even work.</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What could possible go wrong?</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20</a:t>
            </a:fld>
            <a:endParaRPr lang="en-GB"/>
          </a:p>
        </p:txBody>
      </p:sp>
    </p:spTree>
    <p:extLst>
      <p:ext uri="{BB962C8B-B14F-4D97-AF65-F5344CB8AC3E}">
        <p14:creationId xmlns:p14="http://schemas.microsoft.com/office/powerpoint/2010/main" val="41384031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On the 15th May 2018 I set off on Stage 1, from the dam at the end of the Lower Lake at Yorkshire Sculpture Park and headed east. I had several Ordinance Survey maps with me, (in paper form and as an app on my phone,) all my painting kit including 3 wooden painting panels, sting relief spray, hay fever tablets, a stool, a camping table, a battery pack to recharge my phone, lots of water and a vague notion of where I was heading.</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I'd marked the Wakefield District boundary on my map with pink highlighter and marked the start and end of each stage. </a:t>
            </a:r>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21</a:t>
            </a:fld>
            <a:endParaRPr lang="en-GB"/>
          </a:p>
        </p:txBody>
      </p:sp>
    </p:spTree>
    <p:extLst>
      <p:ext uri="{BB962C8B-B14F-4D97-AF65-F5344CB8AC3E}">
        <p14:creationId xmlns:p14="http://schemas.microsoft.com/office/powerpoint/2010/main" val="40548146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Note - </a:t>
            </a:r>
            <a:r>
              <a:rPr lang="en-GB" sz="1200" i="1" kern="1200" dirty="0" smtClean="0">
                <a:solidFill>
                  <a:schemeClr val="tx1"/>
                </a:solidFill>
                <a:effectLst/>
                <a:latin typeface="+mn-lt"/>
                <a:ea typeface="+mn-ea"/>
                <a:cs typeface="+mn-cs"/>
              </a:rPr>
              <a:t>The numbers in the photograph relate to colliery sites and is part of another project but I soon realised that my route would take me through many reclaimed, disused or neglected ex-coalfield areas.</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22</a:t>
            </a:fld>
            <a:endParaRPr lang="en-GB"/>
          </a:p>
        </p:txBody>
      </p:sp>
    </p:spTree>
    <p:extLst>
      <p:ext uri="{BB962C8B-B14F-4D97-AF65-F5344CB8AC3E}">
        <p14:creationId xmlns:p14="http://schemas.microsoft.com/office/powerpoint/2010/main" val="13150744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At the start of the stage I took a screen </a:t>
            </a:r>
            <a:r>
              <a:rPr lang="en-GB" sz="1200" kern="1200" dirty="0" err="1" smtClean="0">
                <a:solidFill>
                  <a:schemeClr val="tx1"/>
                </a:solidFill>
                <a:effectLst/>
                <a:latin typeface="+mn-lt"/>
                <a:ea typeface="+mn-ea"/>
                <a:cs typeface="+mn-cs"/>
              </a:rPr>
              <a:t>grap</a:t>
            </a:r>
            <a:r>
              <a:rPr lang="en-GB" sz="1200" kern="1200" dirty="0" smtClean="0">
                <a:solidFill>
                  <a:schemeClr val="tx1"/>
                </a:solidFill>
                <a:effectLst/>
                <a:latin typeface="+mn-lt"/>
                <a:ea typeface="+mn-ea"/>
                <a:cs typeface="+mn-cs"/>
              </a:rPr>
              <a:t> of my location along with a photograph of where I was heading and uploaded these to the </a:t>
            </a:r>
            <a:r>
              <a:rPr lang="en-GB" sz="1200" u="sng" kern="1200" dirty="0" smtClean="0">
                <a:solidFill>
                  <a:schemeClr val="tx1"/>
                </a:solidFill>
                <a:effectLst/>
                <a:latin typeface="+mn-lt"/>
                <a:ea typeface="+mn-ea"/>
                <a:cs typeface="+mn-cs"/>
              </a:rPr>
              <a:t>Boundary No Boundary Facebook page</a:t>
            </a:r>
            <a:r>
              <a:rPr lang="en-GB" sz="1200" kern="1200" dirty="0" smtClean="0">
                <a:solidFill>
                  <a:schemeClr val="tx1"/>
                </a:solidFill>
                <a:effectLst/>
                <a:latin typeface="+mn-lt"/>
                <a:ea typeface="+mn-ea"/>
                <a:cs typeface="+mn-cs"/>
              </a:rPr>
              <a:t> and Twitter using the hashtag #</a:t>
            </a:r>
            <a:r>
              <a:rPr lang="en-GB" sz="1200" kern="1200" dirty="0" err="1" smtClean="0">
                <a:solidFill>
                  <a:schemeClr val="tx1"/>
                </a:solidFill>
                <a:effectLst/>
                <a:latin typeface="+mn-lt"/>
                <a:ea typeface="+mn-ea"/>
                <a:cs typeface="+mn-cs"/>
              </a:rPr>
              <a:t>BoundaryNoBoundary</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 wanted people to be able to follow my progress as the project unfurled.</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23</a:t>
            </a:fld>
            <a:endParaRPr lang="en-GB"/>
          </a:p>
        </p:txBody>
      </p:sp>
    </p:spTree>
    <p:extLst>
      <p:ext uri="{BB962C8B-B14F-4D97-AF65-F5344CB8AC3E}">
        <p14:creationId xmlns:p14="http://schemas.microsoft.com/office/powerpoint/2010/main" val="13805297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It was a very hot day. This good weather continued, pretty much, for the entire duration of the project. I kept on imagining I was cursed/blessed (depending on your perspective) and that I was undertaking some ritual connected to the weather. I had a lot of time to think such thoughts.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After leaving the sculpture park grounds the boundary crossed the A637, headed under the M1 and out into open fields. </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25</a:t>
            </a:fld>
            <a:endParaRPr lang="en-GB"/>
          </a:p>
        </p:txBody>
      </p:sp>
    </p:spTree>
    <p:extLst>
      <p:ext uri="{BB962C8B-B14F-4D97-AF65-F5344CB8AC3E}">
        <p14:creationId xmlns:p14="http://schemas.microsoft.com/office/powerpoint/2010/main" val="5723143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boundary followed the River </a:t>
            </a:r>
            <a:r>
              <a:rPr lang="en-GB" sz="1200" kern="1200" dirty="0" err="1" smtClean="0">
                <a:solidFill>
                  <a:schemeClr val="tx1"/>
                </a:solidFill>
                <a:effectLst/>
                <a:latin typeface="+mn-lt"/>
                <a:ea typeface="+mn-ea"/>
                <a:cs typeface="+mn-cs"/>
              </a:rPr>
              <a:t>Dearne</a:t>
            </a:r>
            <a:r>
              <a:rPr lang="en-GB" sz="1200" kern="1200" dirty="0" smtClean="0">
                <a:solidFill>
                  <a:schemeClr val="tx1"/>
                </a:solidFill>
                <a:effectLst/>
                <a:latin typeface="+mn-lt"/>
                <a:ea typeface="+mn-ea"/>
                <a:cs typeface="+mn-cs"/>
              </a:rPr>
              <a:t> for the first half of the journey which was proving to be quite a pleasant experience. I recorded the sounds I heard on my phone. (</a:t>
            </a:r>
            <a:r>
              <a:rPr lang="en-GB" sz="1200" i="1" kern="1200" dirty="0" smtClean="0">
                <a:solidFill>
                  <a:schemeClr val="tx1"/>
                </a:solidFill>
                <a:effectLst/>
                <a:latin typeface="+mn-lt"/>
                <a:ea typeface="+mn-ea"/>
                <a:cs typeface="+mn-cs"/>
              </a:rPr>
              <a:t>They can be found on the </a:t>
            </a:r>
            <a:r>
              <a:rPr lang="en-GB" sz="1200" i="1" u="sng" kern="1200" dirty="0" smtClean="0">
                <a:solidFill>
                  <a:schemeClr val="tx1"/>
                </a:solidFill>
                <a:effectLst/>
                <a:latin typeface="+mn-lt"/>
                <a:ea typeface="+mn-ea"/>
                <a:cs typeface="+mn-cs"/>
              </a:rPr>
              <a:t>Sounds</a:t>
            </a:r>
            <a:r>
              <a:rPr lang="en-GB" sz="1200" i="1" kern="1200" dirty="0" smtClean="0">
                <a:solidFill>
                  <a:schemeClr val="tx1"/>
                </a:solidFill>
                <a:effectLst/>
                <a:latin typeface="+mn-lt"/>
                <a:ea typeface="+mn-ea"/>
                <a:cs typeface="+mn-cs"/>
              </a:rPr>
              <a:t> page)</a:t>
            </a:r>
            <a:r>
              <a:rPr lang="en-GB"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boundary then disappeared down a tunnel under a railway line</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26</a:t>
            </a:fld>
            <a:endParaRPr lang="en-GB"/>
          </a:p>
        </p:txBody>
      </p:sp>
    </p:spTree>
    <p:extLst>
      <p:ext uri="{BB962C8B-B14F-4D97-AF65-F5344CB8AC3E}">
        <p14:creationId xmlns:p14="http://schemas.microsoft.com/office/powerpoint/2010/main" val="13385419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Tempting though it was I decided not to crawl through the tunnel but elected to follow my plan of staying as close to the boundary as possible without harming myself, trespassing or being reckless. So I headed to </a:t>
            </a:r>
            <a:r>
              <a:rPr lang="en-GB" sz="1200" kern="1200" dirty="0" err="1" smtClean="0">
                <a:solidFill>
                  <a:schemeClr val="tx1"/>
                </a:solidFill>
                <a:effectLst/>
                <a:latin typeface="+mn-lt"/>
                <a:ea typeface="+mn-ea"/>
                <a:cs typeface="+mn-cs"/>
              </a:rPr>
              <a:t>Darton</a:t>
            </a:r>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 talked to people on the journey and explained what I was doing. I handed out postcards I'd had printed with details of the </a:t>
            </a:r>
            <a:r>
              <a:rPr lang="en-GB" sz="1200" kern="1200" dirty="0" err="1" smtClean="0">
                <a:solidFill>
                  <a:schemeClr val="tx1"/>
                </a:solidFill>
                <a:effectLst/>
                <a:latin typeface="+mn-lt"/>
                <a:ea typeface="+mn-ea"/>
                <a:cs typeface="+mn-cs"/>
              </a:rPr>
              <a:t>wedsite</a:t>
            </a:r>
            <a:r>
              <a:rPr lang="en-GB" sz="1200" kern="1200" dirty="0" smtClean="0">
                <a:solidFill>
                  <a:schemeClr val="tx1"/>
                </a:solidFill>
                <a:effectLst/>
                <a:latin typeface="+mn-lt"/>
                <a:ea typeface="+mn-ea"/>
                <a:cs typeface="+mn-cs"/>
              </a:rPr>
              <a:t>, email address and other ways of getting in touch and being involved in the project.</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27</a:t>
            </a:fld>
            <a:endParaRPr lang="en-GB"/>
          </a:p>
        </p:txBody>
      </p:sp>
    </p:spTree>
    <p:extLst>
      <p:ext uri="{BB962C8B-B14F-4D97-AF65-F5344CB8AC3E}">
        <p14:creationId xmlns:p14="http://schemas.microsoft.com/office/powerpoint/2010/main" val="36719689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 made notes of conversations as I went. I met a woman walking her dog. I explained what I was doing and asked her what she thought about the boundary. She thought Wakefield was a strange place. She called it Lego town as they keep on moving things about there, always building, always knocking </a:t>
            </a:r>
            <a:r>
              <a:rPr lang="en-GB" sz="1200" kern="1200" dirty="0" err="1" smtClean="0">
                <a:solidFill>
                  <a:schemeClr val="tx1"/>
                </a:solidFill>
                <a:effectLst/>
                <a:latin typeface="+mn-lt"/>
                <a:ea typeface="+mn-ea"/>
                <a:cs typeface="+mn-cs"/>
              </a:rPr>
              <a:t>down.They</a:t>
            </a:r>
            <a:r>
              <a:rPr lang="en-GB" sz="1200" kern="1200" dirty="0" smtClean="0">
                <a:solidFill>
                  <a:schemeClr val="tx1"/>
                </a:solidFill>
                <a:effectLst/>
                <a:latin typeface="+mn-lt"/>
                <a:ea typeface="+mn-ea"/>
                <a:cs typeface="+mn-cs"/>
              </a:rPr>
              <a:t> were knocking down the library now! Which was a surprise to me as that’s where my studio is. I was fascinated how someone could have such a strange and almost fanciful view of a place that is only the other side of this line. I asked if she’d ever been. She replied “I was born there, I’ve only lived in </a:t>
            </a:r>
            <a:r>
              <a:rPr lang="en-GB" sz="1200" kern="1200" dirty="0" err="1" smtClean="0">
                <a:solidFill>
                  <a:schemeClr val="tx1"/>
                </a:solidFill>
                <a:effectLst/>
                <a:latin typeface="+mn-lt"/>
                <a:ea typeface="+mn-ea"/>
                <a:cs typeface="+mn-cs"/>
              </a:rPr>
              <a:t>Darton</a:t>
            </a:r>
            <a:r>
              <a:rPr lang="en-GB" sz="1200" kern="1200" dirty="0" smtClean="0">
                <a:solidFill>
                  <a:schemeClr val="tx1"/>
                </a:solidFill>
                <a:effectLst/>
                <a:latin typeface="+mn-lt"/>
                <a:ea typeface="+mn-ea"/>
                <a:cs typeface="+mn-cs"/>
              </a:rPr>
              <a:t> a few years”</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28</a:t>
            </a:fld>
            <a:endParaRPr lang="en-GB"/>
          </a:p>
        </p:txBody>
      </p:sp>
    </p:spTree>
    <p:extLst>
      <p:ext uri="{BB962C8B-B14F-4D97-AF65-F5344CB8AC3E}">
        <p14:creationId xmlns:p14="http://schemas.microsoft.com/office/powerpoint/2010/main" val="14648410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To get back to the boundary I had to detour about a mile but soon picked it up again at Woolley Grange, a new housing estate built on the site of Woolley Colliery. This was at the top of a steep hill that forms part of Woolley Edge</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29</a:t>
            </a:fld>
            <a:endParaRPr lang="en-GB"/>
          </a:p>
        </p:txBody>
      </p:sp>
    </p:spTree>
    <p:extLst>
      <p:ext uri="{BB962C8B-B14F-4D97-AF65-F5344CB8AC3E}">
        <p14:creationId xmlns:p14="http://schemas.microsoft.com/office/powerpoint/2010/main" val="25197293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There's still a couple of rows of terrace houses left from the original Woolley Colliery Village built to house the miners. There's a memorial to the pit there but all that's left of the pub is the pub sign and the school is now a house, The rest is scrub land.</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30</a:t>
            </a:fld>
            <a:endParaRPr lang="en-GB"/>
          </a:p>
        </p:txBody>
      </p:sp>
    </p:spTree>
    <p:extLst>
      <p:ext uri="{BB962C8B-B14F-4D97-AF65-F5344CB8AC3E}">
        <p14:creationId xmlns:p14="http://schemas.microsoft.com/office/powerpoint/2010/main" val="36341855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(If you would like to know more about Woolley Colliery there is a remarkable book by Eddie </a:t>
            </a:r>
            <a:r>
              <a:rPr lang="en-GB" sz="1200" kern="1200" dirty="0" err="1" smtClean="0">
                <a:solidFill>
                  <a:schemeClr val="tx1"/>
                </a:solidFill>
                <a:effectLst/>
                <a:latin typeface="+mn-lt"/>
                <a:ea typeface="+mn-ea"/>
                <a:cs typeface="+mn-cs"/>
              </a:rPr>
              <a:t>Downes</a:t>
            </a:r>
            <a:r>
              <a:rPr lang="en-GB" sz="1200" kern="1200" dirty="0" smtClean="0">
                <a:solidFill>
                  <a:schemeClr val="tx1"/>
                </a:solidFill>
                <a:effectLst/>
                <a:latin typeface="+mn-lt"/>
                <a:ea typeface="+mn-ea"/>
                <a:cs typeface="+mn-cs"/>
              </a:rPr>
              <a:t> called Yorkshire Collieries 1947 - 1994. In the chapter about Woolley Colliery he writes in great detail about its history and importance to the </a:t>
            </a:r>
            <a:r>
              <a:rPr lang="en-GB" sz="1200" kern="1200" dirty="0" err="1" smtClean="0">
                <a:solidFill>
                  <a:schemeClr val="tx1"/>
                </a:solidFill>
                <a:effectLst/>
                <a:latin typeface="+mn-lt"/>
                <a:ea typeface="+mn-ea"/>
                <a:cs typeface="+mn-cs"/>
              </a:rPr>
              <a:t>yorkshire</a:t>
            </a:r>
            <a:r>
              <a:rPr lang="en-GB" sz="1200" kern="1200" dirty="0" smtClean="0">
                <a:solidFill>
                  <a:schemeClr val="tx1"/>
                </a:solidFill>
                <a:effectLst/>
                <a:latin typeface="+mn-lt"/>
                <a:ea typeface="+mn-ea"/>
                <a:cs typeface="+mn-cs"/>
              </a:rPr>
              <a:t> coal fields. It will break your heart)</a:t>
            </a:r>
          </a:p>
          <a:p>
            <a:r>
              <a:rPr lang="en-GB"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C9F6D26-D886-4955-8AE8-A5AD265FC5A8}" type="slidenum">
              <a:rPr lang="en-GB" smtClean="0"/>
              <a:t>31</a:t>
            </a:fld>
            <a:endParaRPr lang="en-GB"/>
          </a:p>
        </p:txBody>
      </p:sp>
    </p:spTree>
    <p:extLst>
      <p:ext uri="{BB962C8B-B14F-4D97-AF65-F5344CB8AC3E}">
        <p14:creationId xmlns:p14="http://schemas.microsoft.com/office/powerpoint/2010/main" val="26438073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Leaving Woolley Colliery Village behind I headed further uphill. All the while I was aware I had to find a spot to paint. </a:t>
            </a:r>
          </a:p>
          <a:p>
            <a:r>
              <a:rPr lang="en-GB" sz="1200" kern="1200" dirty="0" smtClean="0">
                <a:solidFill>
                  <a:schemeClr val="tx1"/>
                </a:solidFill>
                <a:effectLst/>
                <a:latin typeface="+mn-lt"/>
                <a:ea typeface="+mn-ea"/>
                <a:cs typeface="+mn-cs"/>
              </a:rPr>
              <a:t>At the very beginning, when this project was just an idea, the whimsical part of me had a notion that I would be able to find a spot on every 3 mile stage where I could see a great panorama before me. I would paint that panorama on 3 panels and move on to the next spot. I would thus produce  60 paintings portraying a complete 360 degree view from the Wakefield District looking outwards.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 more realistic part of me knew that Wakefield District is not a perfectly circular hill and the rest of the world is not flat, the conditions required for this plan to work.</a:t>
            </a:r>
          </a:p>
          <a:p>
            <a:endParaRPr lang="en-GB" dirty="0" smtClean="0"/>
          </a:p>
          <a:p>
            <a:r>
              <a:rPr lang="en-GB" sz="1200" kern="1200" dirty="0" smtClean="0">
                <a:solidFill>
                  <a:schemeClr val="tx1"/>
                </a:solidFill>
                <a:effectLst/>
                <a:latin typeface="+mn-lt"/>
                <a:ea typeface="+mn-ea"/>
                <a:cs typeface="+mn-cs"/>
              </a:rPr>
              <a:t>The bit of me I try to listen to most told me not to let the fact that it wouldn't work put me off from actually doing it.</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For most of this Stage I had been walking along the bottom of a shallow river valley, which was very picturesque but I couldn't see more than 500 yards in either direction due to trees.</a:t>
            </a:r>
          </a:p>
          <a:p>
            <a:r>
              <a:rPr lang="en-GB" sz="1200" kern="1200" dirty="0" smtClean="0">
                <a:solidFill>
                  <a:schemeClr val="tx1"/>
                </a:solidFill>
                <a:effectLst/>
                <a:latin typeface="+mn-lt"/>
                <a:ea typeface="+mn-ea"/>
                <a:cs typeface="+mn-cs"/>
              </a:rPr>
              <a:t>The walk up the hill towards Woolley Village also had limited viewpoints and I was beginning to realise that at the heart of this whole project was a grand folly. </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32</a:t>
            </a:fld>
            <a:endParaRPr lang="en-GB"/>
          </a:p>
        </p:txBody>
      </p:sp>
    </p:spTree>
    <p:extLst>
      <p:ext uri="{BB962C8B-B14F-4D97-AF65-F5344CB8AC3E}">
        <p14:creationId xmlns:p14="http://schemas.microsoft.com/office/powerpoint/2010/main" val="13917160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 continued up the hill through a tunnel of trees.</a:t>
            </a:r>
          </a:p>
          <a:p>
            <a:r>
              <a:rPr lang="en-GB" sz="1200" kern="1200" dirty="0" smtClean="0">
                <a:solidFill>
                  <a:schemeClr val="tx1"/>
                </a:solidFill>
                <a:effectLst/>
                <a:latin typeface="+mn-lt"/>
                <a:ea typeface="+mn-ea"/>
                <a:cs typeface="+mn-cs"/>
              </a:rPr>
              <a:t>I amused myself with various plan </a:t>
            </a:r>
            <a:r>
              <a:rPr lang="en-GB" sz="1200" kern="1200" dirty="0" err="1" smtClean="0">
                <a:solidFill>
                  <a:schemeClr val="tx1"/>
                </a:solidFill>
                <a:effectLst/>
                <a:latin typeface="+mn-lt"/>
                <a:ea typeface="+mn-ea"/>
                <a:cs typeface="+mn-cs"/>
              </a:rPr>
              <a:t>Bs</a:t>
            </a:r>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 would produce 60 paintings of bark/brick walls/bus shelters!</a:t>
            </a:r>
          </a:p>
          <a:p>
            <a:r>
              <a:rPr lang="en-GB" sz="1200" kern="1200" dirty="0" smtClean="0">
                <a:solidFill>
                  <a:schemeClr val="tx1"/>
                </a:solidFill>
                <a:effectLst/>
                <a:latin typeface="+mn-lt"/>
                <a:ea typeface="+mn-ea"/>
                <a:cs typeface="+mn-cs"/>
              </a:rPr>
              <a:t>I was nearing the end of stage 1 and also my tether.</a:t>
            </a:r>
          </a:p>
          <a:p>
            <a:r>
              <a:rPr lang="en-GB"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Suddenly the tree line dropped away and I was in open fields at the top of Woolley Edge. Turning around I could see for miles, from </a:t>
            </a:r>
            <a:r>
              <a:rPr lang="en-GB" sz="1200" kern="1200" dirty="0" err="1" smtClean="0">
                <a:solidFill>
                  <a:schemeClr val="tx1"/>
                </a:solidFill>
                <a:effectLst/>
                <a:latin typeface="+mn-lt"/>
                <a:ea typeface="+mn-ea"/>
                <a:cs typeface="+mn-cs"/>
              </a:rPr>
              <a:t>Emley</a:t>
            </a:r>
            <a:r>
              <a:rPr lang="en-GB" sz="1200" kern="1200" dirty="0" smtClean="0">
                <a:solidFill>
                  <a:schemeClr val="tx1"/>
                </a:solidFill>
                <a:effectLst/>
                <a:latin typeface="+mn-lt"/>
                <a:ea typeface="+mn-ea"/>
                <a:cs typeface="+mn-cs"/>
              </a:rPr>
              <a:t> Moor mast, across the </a:t>
            </a:r>
            <a:r>
              <a:rPr lang="en-GB" sz="1200" kern="1200" dirty="0" err="1" smtClean="0">
                <a:solidFill>
                  <a:schemeClr val="tx1"/>
                </a:solidFill>
                <a:effectLst/>
                <a:latin typeface="+mn-lt"/>
                <a:ea typeface="+mn-ea"/>
                <a:cs typeface="+mn-cs"/>
              </a:rPr>
              <a:t>Dearne</a:t>
            </a:r>
            <a:r>
              <a:rPr lang="en-GB" sz="1200" kern="1200" dirty="0" smtClean="0">
                <a:solidFill>
                  <a:schemeClr val="tx1"/>
                </a:solidFill>
                <a:effectLst/>
                <a:latin typeface="+mn-lt"/>
                <a:ea typeface="+mn-ea"/>
                <a:cs typeface="+mn-cs"/>
              </a:rPr>
              <a:t> Valley where I had just walked and over to Barnsley. Exactly the view I was looking and hoping for.</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33</a:t>
            </a:fld>
            <a:endParaRPr lang="en-GB"/>
          </a:p>
        </p:txBody>
      </p:sp>
    </p:spTree>
    <p:extLst>
      <p:ext uri="{BB962C8B-B14F-4D97-AF65-F5344CB8AC3E}">
        <p14:creationId xmlns:p14="http://schemas.microsoft.com/office/powerpoint/2010/main" val="20394493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smtClean="0"/>
              <a:t>Had I</a:t>
            </a:r>
            <a:r>
              <a:rPr lang="en-GB" baseline="0" dirty="0" smtClean="0"/>
              <a:t> Googled Emily View I might have found it sooner.</a:t>
            </a:r>
          </a:p>
          <a:p>
            <a:r>
              <a:rPr lang="en-GB" sz="1200" kern="1200" dirty="0" smtClean="0">
                <a:solidFill>
                  <a:schemeClr val="tx1"/>
                </a:solidFill>
                <a:effectLst/>
                <a:latin typeface="+mn-lt"/>
                <a:ea typeface="+mn-ea"/>
                <a:cs typeface="+mn-cs"/>
              </a:rPr>
              <a:t>I was very lucky. All I needed now was to be lucky the following 19 times and the plan would work.</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 carried on my journey until I reached the end of Stage 1, a few hundred yards away near </a:t>
            </a:r>
            <a:r>
              <a:rPr lang="en-GB" sz="1200" kern="1200" dirty="0" err="1" smtClean="0">
                <a:solidFill>
                  <a:schemeClr val="tx1"/>
                </a:solidFill>
                <a:effectLst/>
                <a:latin typeface="+mn-lt"/>
                <a:ea typeface="+mn-ea"/>
                <a:cs typeface="+mn-cs"/>
              </a:rPr>
              <a:t>Staincross</a:t>
            </a:r>
            <a:r>
              <a:rPr lang="en-GB" sz="1200" kern="1200" dirty="0" smtClean="0">
                <a:solidFill>
                  <a:schemeClr val="tx1"/>
                </a:solidFill>
                <a:effectLst/>
                <a:latin typeface="+mn-lt"/>
                <a:ea typeface="+mn-ea"/>
                <a:cs typeface="+mn-cs"/>
              </a:rPr>
              <a:t>, I marked the route I had taken.</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34</a:t>
            </a:fld>
            <a:endParaRPr lang="en-GB"/>
          </a:p>
        </p:txBody>
      </p:sp>
    </p:spTree>
    <p:extLst>
      <p:ext uri="{BB962C8B-B14F-4D97-AF65-F5344CB8AC3E}">
        <p14:creationId xmlns:p14="http://schemas.microsoft.com/office/powerpoint/2010/main" val="32332632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then turned back to my chosen viewpoint.</a:t>
            </a:r>
          </a:p>
          <a:p>
            <a:r>
              <a:rPr lang="en-GB" sz="1200" kern="1200" dirty="0" smtClean="0">
                <a:solidFill>
                  <a:schemeClr val="tx1"/>
                </a:solidFill>
                <a:effectLst/>
                <a:latin typeface="+mn-lt"/>
                <a:ea typeface="+mn-ea"/>
                <a:cs typeface="+mn-cs"/>
              </a:rPr>
              <a:t>I found a spot on the footpath, next to a converted farm building, to paint.</a:t>
            </a:r>
          </a:p>
          <a:p>
            <a:r>
              <a:rPr lang="en-GB" sz="1200" kern="1200" dirty="0" smtClean="0">
                <a:solidFill>
                  <a:schemeClr val="tx1"/>
                </a:solidFill>
                <a:effectLst/>
                <a:latin typeface="+mn-lt"/>
                <a:ea typeface="+mn-ea"/>
                <a:cs typeface="+mn-cs"/>
              </a:rPr>
              <a:t>And I thoroughly enjoyed it.</a:t>
            </a:r>
          </a:p>
          <a:p>
            <a:r>
              <a:rPr lang="en-GB" sz="1200" kern="1200" dirty="0" smtClean="0">
                <a:solidFill>
                  <a:schemeClr val="tx1"/>
                </a:solidFill>
                <a:effectLst/>
                <a:latin typeface="+mn-lt"/>
                <a:ea typeface="+mn-ea"/>
                <a:cs typeface="+mn-cs"/>
              </a:rPr>
              <a:t>I had chosen to paint with acrylics, a medium I hadn't used for over 20 years, mainly because I thought it would produce vibrant results and would dry quickly. I had a couple of </a:t>
            </a:r>
            <a:r>
              <a:rPr lang="en-GB" sz="1200" kern="1200" dirty="0" err="1" smtClean="0">
                <a:solidFill>
                  <a:schemeClr val="tx1"/>
                </a:solidFill>
                <a:effectLst/>
                <a:latin typeface="+mn-lt"/>
                <a:ea typeface="+mn-ea"/>
                <a:cs typeface="+mn-cs"/>
              </a:rPr>
              <a:t>tryouts</a:t>
            </a:r>
            <a:r>
              <a:rPr lang="en-GB" sz="1200" kern="1200" dirty="0" smtClean="0">
                <a:solidFill>
                  <a:schemeClr val="tx1"/>
                </a:solidFill>
                <a:effectLst/>
                <a:latin typeface="+mn-lt"/>
                <a:ea typeface="+mn-ea"/>
                <a:cs typeface="+mn-cs"/>
              </a:rPr>
              <a:t> earlier in the year and the results had been ok.</a:t>
            </a:r>
          </a:p>
          <a:p>
            <a:r>
              <a:rPr lang="en-GB"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C9F6D26-D886-4955-8AE8-A5AD265FC5A8}" type="slidenum">
              <a:rPr lang="en-GB" smtClean="0"/>
              <a:t>35</a:t>
            </a:fld>
            <a:endParaRPr lang="en-GB"/>
          </a:p>
        </p:txBody>
      </p:sp>
    </p:spTree>
    <p:extLst>
      <p:ext uri="{BB962C8B-B14F-4D97-AF65-F5344CB8AC3E}">
        <p14:creationId xmlns:p14="http://schemas.microsoft.com/office/powerpoint/2010/main" val="41692737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On this day, due to extreme heat, the paints dried almost immediately enabling me to work quickly. There was no drawing first, just paint.</a:t>
            </a:r>
          </a:p>
          <a:p>
            <a:r>
              <a:rPr lang="en-GB" sz="1200" kern="1200" dirty="0" smtClean="0">
                <a:solidFill>
                  <a:schemeClr val="tx1"/>
                </a:solidFill>
                <a:effectLst/>
                <a:latin typeface="+mn-lt"/>
                <a:ea typeface="+mn-ea"/>
                <a:cs typeface="+mn-cs"/>
              </a:rPr>
              <a:t>I marked in my head where the limits of each of the three panels would be in relation to the landscape.</a:t>
            </a:r>
          </a:p>
          <a:p>
            <a:r>
              <a:rPr lang="en-GB" sz="1200" kern="1200" dirty="0" smtClean="0">
                <a:solidFill>
                  <a:schemeClr val="tx1"/>
                </a:solidFill>
                <a:effectLst/>
                <a:latin typeface="+mn-lt"/>
                <a:ea typeface="+mn-ea"/>
                <a:cs typeface="+mn-cs"/>
              </a:rPr>
              <a:t>I painted on one panel at a time, never spending more than 5 minutes on one panel before putting it on the ground, picking up another panel and painting it on my knees. I didn't put the panels together until I had finished them. I didn't want to paint one picture in three sections but rather three paintings that would hopefully fit together. </a:t>
            </a: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owner of the building leant over the wall to say hello. He was a retired teacher and part-time falconer. He kindly refilled my water bottle and I carried on painting.</a:t>
            </a:r>
          </a:p>
          <a:p>
            <a:endParaRPr lang="en-GB" dirty="0" smtClean="0"/>
          </a:p>
          <a:p>
            <a:r>
              <a:rPr lang="en-GB" sz="1200" kern="1200" dirty="0" smtClean="0">
                <a:solidFill>
                  <a:schemeClr val="tx1"/>
                </a:solidFill>
                <a:effectLst/>
                <a:latin typeface="+mn-lt"/>
                <a:ea typeface="+mn-ea"/>
                <a:cs typeface="+mn-cs"/>
              </a:rPr>
              <a:t>All the while I was wondering about the painting process and which part of the project was the piece. (I was trying not to use the word 'art' as I kept on recalling the opening sentence to E M </a:t>
            </a:r>
            <a:r>
              <a:rPr lang="en-GB" sz="1200" kern="1200" dirty="0" err="1" smtClean="0">
                <a:solidFill>
                  <a:schemeClr val="tx1"/>
                </a:solidFill>
                <a:effectLst/>
                <a:latin typeface="+mn-lt"/>
                <a:ea typeface="+mn-ea"/>
                <a:cs typeface="+mn-cs"/>
              </a:rPr>
              <a:t>Gombrich's</a:t>
            </a:r>
            <a:r>
              <a:rPr lang="en-GB" sz="1200" kern="1200" dirty="0" smtClean="0">
                <a:solidFill>
                  <a:schemeClr val="tx1"/>
                </a:solidFill>
                <a:effectLst/>
                <a:latin typeface="+mn-lt"/>
                <a:ea typeface="+mn-ea"/>
                <a:cs typeface="+mn-cs"/>
              </a:rPr>
              <a:t> The Story Of Art - 'There really is no such thing as Art. There are only artists'.) Was it the paintings, the walking, the conversations?</a:t>
            </a:r>
          </a:p>
          <a:p>
            <a:r>
              <a:rPr lang="en-GB" sz="1200" kern="1200" dirty="0" smtClean="0">
                <a:solidFill>
                  <a:schemeClr val="tx1"/>
                </a:solidFill>
                <a:effectLst/>
                <a:latin typeface="+mn-lt"/>
                <a:ea typeface="+mn-ea"/>
                <a:cs typeface="+mn-cs"/>
              </a:rPr>
              <a:t>Or was it the idea?</a:t>
            </a:r>
          </a:p>
          <a:p>
            <a:r>
              <a:rPr lang="en-GB" sz="1200" kern="1200" dirty="0" smtClean="0">
                <a:solidFill>
                  <a:schemeClr val="tx1"/>
                </a:solidFill>
                <a:effectLst/>
                <a:latin typeface="+mn-lt"/>
                <a:ea typeface="+mn-ea"/>
                <a:cs typeface="+mn-cs"/>
              </a:rPr>
              <a:t>After about two and a half hours I decided the paintings were finished.</a:t>
            </a:r>
          </a:p>
          <a:p>
            <a:r>
              <a:rPr lang="en-GB" sz="1200" kern="1200" dirty="0" smtClean="0">
                <a:solidFill>
                  <a:schemeClr val="tx1"/>
                </a:solidFill>
                <a:effectLst/>
                <a:latin typeface="+mn-lt"/>
                <a:ea typeface="+mn-ea"/>
                <a:cs typeface="+mn-cs"/>
              </a:rPr>
              <a:t>When do you know when a painting is finished? That can be a complicated question and many people will give different answers. </a:t>
            </a:r>
          </a:p>
          <a:p>
            <a:r>
              <a:rPr lang="en-GB" sz="1200" kern="1200" dirty="0" smtClean="0">
                <a:solidFill>
                  <a:schemeClr val="tx1"/>
                </a:solidFill>
                <a:effectLst/>
                <a:latin typeface="+mn-lt"/>
                <a:ea typeface="+mn-ea"/>
                <a:cs typeface="+mn-cs"/>
              </a:rPr>
              <a:t>For me, during this project, it was when I stopped painting. </a:t>
            </a:r>
          </a:p>
          <a:p>
            <a:r>
              <a:rPr lang="en-GB" sz="1200" kern="1200" dirty="0" smtClean="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36</a:t>
            </a:fld>
            <a:endParaRPr lang="en-GB"/>
          </a:p>
        </p:txBody>
      </p:sp>
    </p:spTree>
    <p:extLst>
      <p:ext uri="{BB962C8B-B14F-4D97-AF65-F5344CB8AC3E}">
        <p14:creationId xmlns:p14="http://schemas.microsoft.com/office/powerpoint/2010/main" val="18311947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i="1" kern="1200" dirty="0" smtClean="0">
                <a:solidFill>
                  <a:schemeClr val="tx1"/>
                </a:solidFill>
                <a:effectLst/>
                <a:latin typeface="+mn-lt"/>
                <a:ea typeface="+mn-ea"/>
                <a:cs typeface="+mn-cs"/>
              </a:rPr>
              <a:t>Over the coming weeks, most paintings took around 3 hours, some a little less, some over 4 hours. It depended on the complexity of the scene and other factors. (The painting from Stage15 overlooking the M1/M62 junction from the summit of the disused </a:t>
            </a:r>
            <a:r>
              <a:rPr lang="en-GB" sz="1200" i="1" kern="1200" dirty="0" err="1" smtClean="0">
                <a:solidFill>
                  <a:schemeClr val="tx1"/>
                </a:solidFill>
                <a:effectLst/>
                <a:latin typeface="+mn-lt"/>
                <a:ea typeface="+mn-ea"/>
                <a:cs typeface="+mn-cs"/>
              </a:rPr>
              <a:t>Lofthouse</a:t>
            </a:r>
            <a:r>
              <a:rPr lang="en-GB" sz="1200" i="1" kern="1200" dirty="0" smtClean="0">
                <a:solidFill>
                  <a:schemeClr val="tx1"/>
                </a:solidFill>
                <a:effectLst/>
                <a:latin typeface="+mn-lt"/>
                <a:ea typeface="+mn-ea"/>
                <a:cs typeface="+mn-cs"/>
              </a:rPr>
              <a:t> Colliery pit stack took over 4 hours. I was sitting in long grass that played havoc with my hay fever so had to pause every few minutes to sneeze)</a:t>
            </a:r>
            <a:endParaRPr lang="en-GB" sz="1200"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I never added to the paintings later on. Once I'd put my paints away, that was it. They were a record of what I saw and painted that day. I didn't want to give myself the luxury of saying 'I can add that later'.</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i="1" kern="1200" dirty="0" smtClean="0">
                <a:solidFill>
                  <a:schemeClr val="tx1"/>
                </a:solidFill>
                <a:effectLst/>
                <a:latin typeface="+mn-lt"/>
                <a:ea typeface="+mn-ea"/>
                <a:cs typeface="+mn-cs"/>
              </a:rPr>
              <a:t>I think that was important. It also made me paint on stages where I really didn't feel like painting. It wasn't an option not to paint.</a:t>
            </a:r>
            <a:endParaRPr lang="en-GB" sz="1200"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On those days to come I would often sit down, very grumpily, and tell myself I had to paint, that it would be alright, that in 3 hours time it would be over and the paintings would be completed. It was as if I was expecting someone else to paint the paintings and I just had to sit there and wait until they were done. And it worked. </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i="1" kern="1200" dirty="0" smtClean="0">
                <a:solidFill>
                  <a:schemeClr val="tx1"/>
                </a:solidFill>
                <a:effectLst/>
                <a:latin typeface="+mn-lt"/>
                <a:ea typeface="+mn-ea"/>
                <a:cs typeface="+mn-cs"/>
              </a:rPr>
              <a:t>There were only 3 times when I thought I had a legitimate reason to not finish the paintings.</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i="1" kern="1200" dirty="0" smtClean="0">
                <a:solidFill>
                  <a:schemeClr val="tx1"/>
                </a:solidFill>
                <a:effectLst/>
                <a:latin typeface="+mn-lt"/>
                <a:ea typeface="+mn-ea"/>
                <a:cs typeface="+mn-cs"/>
              </a:rPr>
              <a:t>One was on top of a disused tip near </a:t>
            </a:r>
            <a:r>
              <a:rPr lang="en-GB" sz="1200" i="1" kern="1200" dirty="0" err="1" smtClean="0">
                <a:solidFill>
                  <a:schemeClr val="tx1"/>
                </a:solidFill>
                <a:effectLst/>
                <a:latin typeface="+mn-lt"/>
                <a:ea typeface="+mn-ea"/>
                <a:cs typeface="+mn-cs"/>
              </a:rPr>
              <a:t>Whitwood</a:t>
            </a:r>
            <a:r>
              <a:rPr lang="en-GB" sz="1200" i="1" kern="1200" dirty="0" smtClean="0">
                <a:solidFill>
                  <a:schemeClr val="tx1"/>
                </a:solidFill>
                <a:effectLst/>
                <a:latin typeface="+mn-lt"/>
                <a:ea typeface="+mn-ea"/>
                <a:cs typeface="+mn-cs"/>
              </a:rPr>
              <a:t> overlooking the </a:t>
            </a:r>
            <a:r>
              <a:rPr lang="en-GB" sz="1200" i="1" kern="1200" dirty="0" err="1" smtClean="0">
                <a:solidFill>
                  <a:schemeClr val="tx1"/>
                </a:solidFill>
                <a:effectLst/>
                <a:latin typeface="+mn-lt"/>
                <a:ea typeface="+mn-ea"/>
                <a:cs typeface="+mn-cs"/>
              </a:rPr>
              <a:t>Aire</a:t>
            </a:r>
            <a:r>
              <a:rPr lang="en-GB" sz="1200" i="1" kern="1200" dirty="0" smtClean="0">
                <a:solidFill>
                  <a:schemeClr val="tx1"/>
                </a:solidFill>
                <a:effectLst/>
                <a:latin typeface="+mn-lt"/>
                <a:ea typeface="+mn-ea"/>
                <a:cs typeface="+mn-cs"/>
              </a:rPr>
              <a:t> and Calder Canal. It was at the end of the rather difficult Stage 13 and I could see the rain coming my way. There was no shelter so I would get soaked. I turned the painting face down to protect them and sat and waited it out.</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37</a:t>
            </a:fld>
            <a:endParaRPr lang="en-GB"/>
          </a:p>
        </p:txBody>
      </p:sp>
    </p:spTree>
    <p:extLst>
      <p:ext uri="{BB962C8B-B14F-4D97-AF65-F5344CB8AC3E}">
        <p14:creationId xmlns:p14="http://schemas.microsoft.com/office/powerpoint/2010/main" val="31025006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i="1" kern="1200" dirty="0" smtClean="0">
                <a:solidFill>
                  <a:schemeClr val="tx1"/>
                </a:solidFill>
                <a:effectLst/>
                <a:latin typeface="+mn-lt"/>
                <a:ea typeface="+mn-ea"/>
                <a:cs typeface="+mn-cs"/>
              </a:rPr>
              <a:t>Another was Stage 8. Most of that route ran along fields next to the A1</a:t>
            </a: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i="1" kern="1200" dirty="0" smtClean="0">
                <a:solidFill>
                  <a:schemeClr val="tx1"/>
                </a:solidFill>
                <a:effectLst/>
                <a:latin typeface="+mn-lt"/>
                <a:ea typeface="+mn-ea"/>
                <a:cs typeface="+mn-cs"/>
              </a:rPr>
              <a:t>, many impassable due to nettles, brambles and thick woodland. Any footpaths had long since been ploughed up.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38</a:t>
            </a:fld>
            <a:endParaRPr lang="en-GB"/>
          </a:p>
        </p:txBody>
      </p:sp>
    </p:spTree>
    <p:extLst>
      <p:ext uri="{BB962C8B-B14F-4D97-AF65-F5344CB8AC3E}">
        <p14:creationId xmlns:p14="http://schemas.microsoft.com/office/powerpoint/2010/main" val="2393568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i="1" kern="1200" dirty="0" smtClean="0">
                <a:solidFill>
                  <a:schemeClr val="tx1"/>
                </a:solidFill>
                <a:effectLst/>
                <a:latin typeface="+mn-lt"/>
                <a:ea typeface="+mn-ea"/>
                <a:cs typeface="+mn-cs"/>
              </a:rPr>
              <a:t>Although it hadn't rained the morning dew meant that after an hour my trousers and boots were wet through.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39</a:t>
            </a:fld>
            <a:endParaRPr lang="en-GB"/>
          </a:p>
        </p:txBody>
      </p:sp>
    </p:spTree>
    <p:extLst>
      <p:ext uri="{BB962C8B-B14F-4D97-AF65-F5344CB8AC3E}">
        <p14:creationId xmlns:p14="http://schemas.microsoft.com/office/powerpoint/2010/main" val="34377246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i="1" kern="1200" dirty="0" smtClean="0">
                <a:solidFill>
                  <a:schemeClr val="tx1"/>
                </a:solidFill>
                <a:effectLst/>
                <a:latin typeface="+mn-lt"/>
                <a:ea typeface="+mn-ea"/>
                <a:cs typeface="+mn-cs"/>
              </a:rPr>
              <a:t>I would eventually have to walk 9 miles to cover the three-mile stretch of the boundary.</a:t>
            </a:r>
            <a:r>
              <a:rPr lang="en-GB" sz="1200" kern="1200" dirty="0" smtClean="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40</a:t>
            </a:fld>
            <a:endParaRPr lang="en-GB"/>
          </a:p>
        </p:txBody>
      </p:sp>
    </p:spTree>
    <p:extLst>
      <p:ext uri="{BB962C8B-B14F-4D97-AF65-F5344CB8AC3E}">
        <p14:creationId xmlns:p14="http://schemas.microsoft.com/office/powerpoint/2010/main" val="30033194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i="1" kern="1200" dirty="0" smtClean="0">
                <a:solidFill>
                  <a:schemeClr val="tx1"/>
                </a:solidFill>
                <a:effectLst/>
                <a:latin typeface="+mn-lt"/>
                <a:ea typeface="+mn-ea"/>
                <a:cs typeface="+mn-cs"/>
              </a:rPr>
              <a:t>I took my boots off hoping they might dry a little, put my feet inside a carrier bag to keep warm, had my back turned to the constant noise of the A1 (which was only 10 </a:t>
            </a:r>
            <a:r>
              <a:rPr lang="en-GB" sz="1200" i="1" kern="1200" dirty="0" err="1" smtClean="0">
                <a:solidFill>
                  <a:schemeClr val="tx1"/>
                </a:solidFill>
                <a:effectLst/>
                <a:latin typeface="+mn-lt"/>
                <a:ea typeface="+mn-ea"/>
                <a:cs typeface="+mn-cs"/>
              </a:rPr>
              <a:t>ft</a:t>
            </a:r>
            <a:r>
              <a:rPr lang="en-GB" sz="1200" i="1" kern="1200" dirty="0" smtClean="0">
                <a:solidFill>
                  <a:schemeClr val="tx1"/>
                </a:solidFill>
                <a:effectLst/>
                <a:latin typeface="+mn-lt"/>
                <a:ea typeface="+mn-ea"/>
                <a:cs typeface="+mn-cs"/>
              </a:rPr>
              <a:t> away) and painted. </a:t>
            </a:r>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41</a:t>
            </a:fld>
            <a:endParaRPr lang="en-GB"/>
          </a:p>
        </p:txBody>
      </p:sp>
    </p:spTree>
    <p:extLst>
      <p:ext uri="{BB962C8B-B14F-4D97-AF65-F5344CB8AC3E}">
        <p14:creationId xmlns:p14="http://schemas.microsoft.com/office/powerpoint/2010/main" val="28090594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i="1" kern="1200" dirty="0" smtClean="0">
                <a:solidFill>
                  <a:schemeClr val="tx1"/>
                </a:solidFill>
                <a:effectLst/>
                <a:latin typeface="+mn-lt"/>
                <a:ea typeface="+mn-ea"/>
                <a:cs typeface="+mn-cs"/>
              </a:rPr>
              <a:t>And then there was stage 16 and a dry and dusty field overlooking the M1 near </a:t>
            </a:r>
            <a:r>
              <a:rPr lang="en-GB" sz="1200" i="1" kern="1200" dirty="0" err="1" smtClean="0">
                <a:solidFill>
                  <a:schemeClr val="tx1"/>
                </a:solidFill>
                <a:effectLst/>
                <a:latin typeface="+mn-lt"/>
                <a:ea typeface="+mn-ea"/>
                <a:cs typeface="+mn-cs"/>
              </a:rPr>
              <a:t>Kirkhamgate</a:t>
            </a:r>
            <a:r>
              <a:rPr lang="en-GB" sz="1200" i="1" kern="1200" dirty="0" smtClean="0">
                <a:solidFill>
                  <a:schemeClr val="tx1"/>
                </a:solidFill>
                <a:effectLst/>
                <a:latin typeface="+mn-lt"/>
                <a:ea typeface="+mn-ea"/>
                <a:cs typeface="+mn-cs"/>
              </a:rPr>
              <a:t>. I asked the farmer if it was ok for me to paint in his field. He said it was but warned me that the cows were very curious, not dangerous, just curious.</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42</a:t>
            </a:fld>
            <a:endParaRPr lang="en-GB"/>
          </a:p>
        </p:txBody>
      </p:sp>
    </p:spTree>
    <p:extLst>
      <p:ext uri="{BB962C8B-B14F-4D97-AF65-F5344CB8AC3E}">
        <p14:creationId xmlns:p14="http://schemas.microsoft.com/office/powerpoint/2010/main" val="13087173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i="1" kern="1200" dirty="0" smtClean="0">
                <a:solidFill>
                  <a:schemeClr val="tx1"/>
                </a:solidFill>
                <a:effectLst/>
                <a:latin typeface="+mn-lt"/>
                <a:ea typeface="+mn-ea"/>
                <a:cs typeface="+mn-cs"/>
              </a:rPr>
              <a:t>I spotted the cows, quite a way away, so settled down to paint. It seemed that every time I looked up the cows got nearer. Like some ruminant version of the children's game Grandmothers Footsteps, or Statues, every time I looked up the cows got nearer and nearer until I was backed up against a wall with one of the cows licking my pallet.</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43</a:t>
            </a:fld>
            <a:endParaRPr lang="en-GB"/>
          </a:p>
        </p:txBody>
      </p:sp>
    </p:spTree>
    <p:extLst>
      <p:ext uri="{BB962C8B-B14F-4D97-AF65-F5344CB8AC3E}">
        <p14:creationId xmlns:p14="http://schemas.microsoft.com/office/powerpoint/2010/main" val="13645442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i="1" kern="1200" dirty="0" smtClean="0">
                <a:solidFill>
                  <a:schemeClr val="tx1"/>
                </a:solidFill>
                <a:effectLst/>
                <a:latin typeface="+mn-lt"/>
                <a:ea typeface="+mn-ea"/>
                <a:cs typeface="+mn-cs"/>
              </a:rPr>
              <a:t>At that moment I thought it would be ok to stop and have a nice tale to tell about why three of the paintings were just a few dabs of paint and some curious licking like smudges.</a:t>
            </a:r>
            <a:endParaRPr lang="en-GB" sz="1200"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Instead, I shooed the cows away in what I hoped was a confident manner, me walking slowly forwards, gently but firmly wafting both arms in a coordinated underarm bowling technique I figured was appropriate whilst the cows walked impressively backwards. We ebbed and flowed like this for a few minutes until I think they got the message and settled down to continuously fart for the next couple of hours.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44</a:t>
            </a:fld>
            <a:endParaRPr lang="en-GB"/>
          </a:p>
        </p:txBody>
      </p:sp>
    </p:spTree>
    <p:extLst>
      <p:ext uri="{BB962C8B-B14F-4D97-AF65-F5344CB8AC3E}">
        <p14:creationId xmlns:p14="http://schemas.microsoft.com/office/powerpoint/2010/main" val="34968886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45</a:t>
            </a:fld>
            <a:endParaRPr lang="en-GB"/>
          </a:p>
        </p:txBody>
      </p:sp>
    </p:spTree>
    <p:extLst>
      <p:ext uri="{BB962C8B-B14F-4D97-AF65-F5344CB8AC3E}">
        <p14:creationId xmlns:p14="http://schemas.microsoft.com/office/powerpoint/2010/main" val="21838640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Back to Stage 1 </a:t>
            </a:r>
          </a:p>
          <a:p>
            <a:r>
              <a:rPr lang="en-GB" sz="1200" kern="1200" dirty="0" smtClean="0">
                <a:solidFill>
                  <a:schemeClr val="tx1"/>
                </a:solidFill>
                <a:effectLst/>
                <a:latin typeface="+mn-lt"/>
                <a:ea typeface="+mn-ea"/>
                <a:cs typeface="+mn-cs"/>
              </a:rPr>
              <a:t>When I started I had no idea how the painting would turn out but I was pleased it was quite detailed. You could cross reference the painting with the OS map and find everything was where it should be. I had made a start and I felt confident I could carry this through to the end of the project. Which was a relief</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46</a:t>
            </a:fld>
            <a:endParaRPr lang="en-GB"/>
          </a:p>
        </p:txBody>
      </p:sp>
    </p:spTree>
    <p:extLst>
      <p:ext uri="{BB962C8B-B14F-4D97-AF65-F5344CB8AC3E}">
        <p14:creationId xmlns:p14="http://schemas.microsoft.com/office/powerpoint/2010/main" val="13712766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 marked on the map the place I had painted from as well as lines marking the field of vision covered by the paintings. These were later highlighted in yellow. I would have to connect with left-hand line on the next staged if I was to hope to complete my plan of a complete panorama.</a:t>
            </a:r>
          </a:p>
          <a:p>
            <a:r>
              <a:rPr lang="en-GB" sz="1200" kern="1200" dirty="0" smtClean="0">
                <a:solidFill>
                  <a:schemeClr val="tx1"/>
                </a:solidFill>
                <a:effectLst/>
                <a:latin typeface="+mn-lt"/>
                <a:ea typeface="+mn-ea"/>
                <a:cs typeface="+mn-cs"/>
              </a:rPr>
              <a:t>Note - </a:t>
            </a:r>
            <a:r>
              <a:rPr lang="en-GB" sz="1200" i="1" kern="1200" dirty="0" smtClean="0">
                <a:solidFill>
                  <a:schemeClr val="tx1"/>
                </a:solidFill>
                <a:effectLst/>
                <a:latin typeface="+mn-lt"/>
                <a:ea typeface="+mn-ea"/>
                <a:cs typeface="+mn-cs"/>
              </a:rPr>
              <a:t>The photograph below shows the lines marking the overlapping fields of vision at the west of the boundary</a:t>
            </a:r>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47</a:t>
            </a:fld>
            <a:endParaRPr lang="en-GB"/>
          </a:p>
        </p:txBody>
      </p:sp>
    </p:spTree>
    <p:extLst>
      <p:ext uri="{BB962C8B-B14F-4D97-AF65-F5344CB8AC3E}">
        <p14:creationId xmlns:p14="http://schemas.microsoft.com/office/powerpoint/2010/main" val="38167498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 packed my paints away, clamped the three panels together for ease of carrying and headed back down the hill, retracing my steps back to where I started the day.</a:t>
            </a:r>
          </a:p>
          <a:p>
            <a:r>
              <a:rPr lang="en-GB" sz="1200" kern="1200" dirty="0" smtClean="0">
                <a:solidFill>
                  <a:schemeClr val="tx1"/>
                </a:solidFill>
                <a:effectLst/>
                <a:latin typeface="+mn-lt"/>
                <a:ea typeface="+mn-ea"/>
                <a:cs typeface="+mn-cs"/>
              </a:rPr>
              <a:t>​</a:t>
            </a:r>
          </a:p>
          <a:p>
            <a:r>
              <a:rPr lang="en-GB" sz="1200" kern="1200" dirty="0" smtClean="0">
                <a:solidFill>
                  <a:schemeClr val="tx1"/>
                </a:solidFill>
                <a:effectLst/>
                <a:latin typeface="+mn-lt"/>
                <a:ea typeface="+mn-ea"/>
                <a:cs typeface="+mn-cs"/>
              </a:rPr>
              <a:t>Along the way, I saw a stone. I photographed it in situ next to a compass showing how it was aligned to the north and I picked it up </a:t>
            </a:r>
            <a:r>
              <a:rPr lang="en-GB" sz="1200" i="1" kern="1200" dirty="0" smtClean="0">
                <a:solidFill>
                  <a:schemeClr val="tx1"/>
                </a:solidFill>
                <a:effectLst/>
                <a:latin typeface="+mn-lt"/>
                <a:ea typeface="+mn-ea"/>
                <a:cs typeface="+mn-cs"/>
              </a:rPr>
              <a:t>I collected a stone on each Stage.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It was a good day and, as I've commented earlier, I just had to be lucky another 19 times. </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48</a:t>
            </a:fld>
            <a:endParaRPr lang="en-GB"/>
          </a:p>
        </p:txBody>
      </p:sp>
    </p:spTree>
    <p:extLst>
      <p:ext uri="{BB962C8B-B14F-4D97-AF65-F5344CB8AC3E}">
        <p14:creationId xmlns:p14="http://schemas.microsoft.com/office/powerpoint/2010/main" val="24414845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Over the coming weeks the boundary followed footpaths, streams, canal banks, motorways, roads, some times it zigzagged through a field for no apparent reason whatsoever. But I followed it as best I could</a:t>
            </a:r>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49</a:t>
            </a:fld>
            <a:endParaRPr lang="en-GB"/>
          </a:p>
        </p:txBody>
      </p:sp>
    </p:spTree>
    <p:extLst>
      <p:ext uri="{BB962C8B-B14F-4D97-AF65-F5344CB8AC3E}">
        <p14:creationId xmlns:p14="http://schemas.microsoft.com/office/powerpoint/2010/main" val="42818499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51</a:t>
            </a:fld>
            <a:endParaRPr lang="en-GB"/>
          </a:p>
        </p:txBody>
      </p:sp>
    </p:spTree>
    <p:extLst>
      <p:ext uri="{BB962C8B-B14F-4D97-AF65-F5344CB8AC3E}">
        <p14:creationId xmlns:p14="http://schemas.microsoft.com/office/powerpoint/2010/main" val="38508903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smtClean="0"/>
              <a:t>All the time I was</a:t>
            </a:r>
            <a:r>
              <a:rPr lang="en-GB" baseline="0" dirty="0" smtClean="0"/>
              <a:t> looking for high ground and a place to paint.</a:t>
            </a:r>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52</a:t>
            </a:fld>
            <a:endParaRPr lang="en-GB"/>
          </a:p>
        </p:txBody>
      </p:sp>
    </p:spTree>
    <p:extLst>
      <p:ext uri="{BB962C8B-B14F-4D97-AF65-F5344CB8AC3E}">
        <p14:creationId xmlns:p14="http://schemas.microsoft.com/office/powerpoint/2010/main" val="3340038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 met many wonderful people in the way. </a:t>
            </a:r>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53</a:t>
            </a:fld>
            <a:endParaRPr lang="en-GB"/>
          </a:p>
        </p:txBody>
      </p:sp>
    </p:spTree>
    <p:extLst>
      <p:ext uri="{BB962C8B-B14F-4D97-AF65-F5344CB8AC3E}">
        <p14:creationId xmlns:p14="http://schemas.microsoft.com/office/powerpoint/2010/main" val="23963811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 had lots of emails from people telling me stories about the places I passed through that I gathered together along with archive photographs. </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54</a:t>
            </a:fld>
            <a:endParaRPr lang="en-GB"/>
          </a:p>
        </p:txBody>
      </p:sp>
    </p:spTree>
    <p:extLst>
      <p:ext uri="{BB962C8B-B14F-4D97-AF65-F5344CB8AC3E}">
        <p14:creationId xmlns:p14="http://schemas.microsoft.com/office/powerpoint/2010/main" val="13591642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One day, to me great excitement I met these two.</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They were from Leeds and were walking the Leeds District Boundary!</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55</a:t>
            </a:fld>
            <a:endParaRPr lang="en-GB"/>
          </a:p>
        </p:txBody>
      </p:sp>
    </p:spTree>
    <p:extLst>
      <p:ext uri="{BB962C8B-B14F-4D97-AF65-F5344CB8AC3E}">
        <p14:creationId xmlns:p14="http://schemas.microsoft.com/office/powerpoint/2010/main" val="10515360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Most places were predominately rural environments, farmland or wasteland, reclaimed or undeveloped former pit sites, the </a:t>
            </a:r>
            <a:r>
              <a:rPr lang="en-GB" sz="1200" kern="1200" dirty="0" err="1" smtClean="0">
                <a:solidFill>
                  <a:schemeClr val="tx1"/>
                </a:solidFill>
                <a:effectLst/>
                <a:latin typeface="+mn-lt"/>
                <a:ea typeface="+mn-ea"/>
                <a:cs typeface="+mn-cs"/>
              </a:rPr>
              <a:t>edgelands</a:t>
            </a:r>
            <a:r>
              <a:rPr lang="en-GB" sz="1200" kern="1200" dirty="0" smtClean="0">
                <a:solidFill>
                  <a:schemeClr val="tx1"/>
                </a:solidFill>
                <a:effectLst/>
                <a:latin typeface="+mn-lt"/>
                <a:ea typeface="+mn-ea"/>
                <a:cs typeface="+mn-cs"/>
              </a:rPr>
              <a:t> of spaces.</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56</a:t>
            </a:fld>
            <a:endParaRPr lang="en-GB"/>
          </a:p>
        </p:txBody>
      </p:sp>
    </p:spTree>
    <p:extLst>
      <p:ext uri="{BB962C8B-B14F-4D97-AF65-F5344CB8AC3E}">
        <p14:creationId xmlns:p14="http://schemas.microsoft.com/office/powerpoint/2010/main" val="32011851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Lots of spaces were dumping ground with the traces of burned out cars</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58</a:t>
            </a:fld>
            <a:endParaRPr lang="en-GB"/>
          </a:p>
        </p:txBody>
      </p:sp>
    </p:spTree>
    <p:extLst>
      <p:ext uri="{BB962C8B-B14F-4D97-AF65-F5344CB8AC3E}">
        <p14:creationId xmlns:p14="http://schemas.microsoft.com/office/powerpoint/2010/main" val="2819337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Lots of tires</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59</a:t>
            </a:fld>
            <a:endParaRPr lang="en-GB"/>
          </a:p>
        </p:txBody>
      </p:sp>
    </p:spTree>
    <p:extLst>
      <p:ext uri="{BB962C8B-B14F-4D97-AF65-F5344CB8AC3E}">
        <p14:creationId xmlns:p14="http://schemas.microsoft.com/office/powerpoint/2010/main" val="41615178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smtClean="0"/>
              <a:t>Different</a:t>
            </a:r>
            <a:r>
              <a:rPr lang="en-GB" baseline="0" dirty="0" smtClean="0"/>
              <a:t> sizes</a:t>
            </a:r>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60</a:t>
            </a:fld>
            <a:endParaRPr lang="en-GB"/>
          </a:p>
        </p:txBody>
      </p:sp>
    </p:spTree>
    <p:extLst>
      <p:ext uri="{BB962C8B-B14F-4D97-AF65-F5344CB8AC3E}">
        <p14:creationId xmlns:p14="http://schemas.microsoft.com/office/powerpoint/2010/main" val="5288013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After each stage I would update the website with paintings, sound  recordings, route maps and contributions sent in via social media and email.</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61</a:t>
            </a:fld>
            <a:endParaRPr lang="en-GB"/>
          </a:p>
        </p:txBody>
      </p:sp>
    </p:spTree>
    <p:extLst>
      <p:ext uri="{BB962C8B-B14F-4D97-AF65-F5344CB8AC3E}">
        <p14:creationId xmlns:p14="http://schemas.microsoft.com/office/powerpoint/2010/main" val="36376807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On the 6</a:t>
            </a:r>
            <a:r>
              <a:rPr lang="en-GB" sz="1200" kern="1200" baseline="30000" dirty="0" smtClean="0">
                <a:solidFill>
                  <a:schemeClr val="tx1"/>
                </a:solidFill>
                <a:effectLst/>
                <a:latin typeface="+mn-lt"/>
                <a:ea typeface="+mn-ea"/>
                <a:cs typeface="+mn-cs"/>
              </a:rPr>
              <a:t>th</a:t>
            </a:r>
            <a:r>
              <a:rPr lang="en-GB" sz="1200" kern="1200" dirty="0" smtClean="0">
                <a:solidFill>
                  <a:schemeClr val="tx1"/>
                </a:solidFill>
                <a:effectLst/>
                <a:latin typeface="+mn-lt"/>
                <a:ea typeface="+mn-ea"/>
                <a:cs typeface="+mn-cs"/>
              </a:rPr>
              <a:t> July I ended up back of YSP at the same place I started from </a:t>
            </a:r>
          </a:p>
          <a:p>
            <a:endParaRPr lang="en-GB" dirty="0"/>
          </a:p>
        </p:txBody>
      </p:sp>
      <p:sp>
        <p:nvSpPr>
          <p:cNvPr id="4" name="Slide Number Placeholder 3"/>
          <p:cNvSpPr>
            <a:spLocks noGrp="1"/>
          </p:cNvSpPr>
          <p:nvPr>
            <p:ph type="sldNum" sz="quarter" idx="10"/>
          </p:nvPr>
        </p:nvSpPr>
        <p:spPr/>
        <p:txBody>
          <a:bodyPr/>
          <a:lstStyle/>
          <a:p>
            <a:fld id="{2C9F6D26-D886-4955-8AE8-A5AD265FC5A8}" type="slidenum">
              <a:rPr lang="en-GB" smtClean="0"/>
              <a:t>62</a:t>
            </a:fld>
            <a:endParaRPr lang="en-GB"/>
          </a:p>
        </p:txBody>
      </p:sp>
    </p:spTree>
    <p:extLst>
      <p:ext uri="{BB962C8B-B14F-4D97-AF65-F5344CB8AC3E}">
        <p14:creationId xmlns:p14="http://schemas.microsoft.com/office/powerpoint/2010/main" val="3422091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461BFF3-1458-48FA-9607-46C320D373FD}" type="datetimeFigureOut">
              <a:rPr lang="en-GB" smtClean="0"/>
              <a:t>03/09/2018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3BF7E-390F-431C-94D7-1A9990822B70}" type="slidenum">
              <a:rPr lang="en-GB" smtClean="0"/>
              <a:t>‹#›</a:t>
            </a:fld>
            <a:endParaRPr lang="en-GB"/>
          </a:p>
        </p:txBody>
      </p:sp>
    </p:spTree>
    <p:extLst>
      <p:ext uri="{BB962C8B-B14F-4D97-AF65-F5344CB8AC3E}">
        <p14:creationId xmlns:p14="http://schemas.microsoft.com/office/powerpoint/2010/main" val="1153222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1BFF3-1458-48FA-9607-46C320D373FD}" type="datetimeFigureOut">
              <a:rPr lang="en-GB" smtClean="0"/>
              <a:t>03/09/2018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3BF7E-390F-431C-94D7-1A9990822B70}" type="slidenum">
              <a:rPr lang="en-GB" smtClean="0"/>
              <a:t>‹#›</a:t>
            </a:fld>
            <a:endParaRPr lang="en-GB"/>
          </a:p>
        </p:txBody>
      </p:sp>
    </p:spTree>
    <p:extLst>
      <p:ext uri="{BB962C8B-B14F-4D97-AF65-F5344CB8AC3E}">
        <p14:creationId xmlns:p14="http://schemas.microsoft.com/office/powerpoint/2010/main" val="3096078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61BFF3-1458-48FA-9607-46C320D373FD}" type="datetimeFigureOut">
              <a:rPr lang="en-GB" smtClean="0"/>
              <a:t>03/09/2018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3BF7E-390F-431C-94D7-1A9990822B70}" type="slidenum">
              <a:rPr lang="en-GB" smtClean="0"/>
              <a:t>‹#›</a:t>
            </a:fld>
            <a:endParaRPr lang="en-GB"/>
          </a:p>
        </p:txBody>
      </p:sp>
    </p:spTree>
    <p:extLst>
      <p:ext uri="{BB962C8B-B14F-4D97-AF65-F5344CB8AC3E}">
        <p14:creationId xmlns:p14="http://schemas.microsoft.com/office/powerpoint/2010/main" val="3274043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461BFF3-1458-48FA-9607-46C320D373FD}" type="datetimeFigureOut">
              <a:rPr lang="en-GB" smtClean="0"/>
              <a:t>03/09/2018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63BF7E-390F-431C-94D7-1A9990822B70}" type="slidenum">
              <a:rPr lang="en-GB" smtClean="0"/>
              <a:t>‹#›</a:t>
            </a:fld>
            <a:endParaRPr lang="en-GB"/>
          </a:p>
        </p:txBody>
      </p:sp>
    </p:spTree>
    <p:extLst>
      <p:ext uri="{BB962C8B-B14F-4D97-AF65-F5344CB8AC3E}">
        <p14:creationId xmlns:p14="http://schemas.microsoft.com/office/powerpoint/2010/main" val="790236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461BFF3-1458-48FA-9607-46C320D373FD}" type="datetimeFigureOut">
              <a:rPr lang="en-GB" smtClean="0"/>
              <a:t>03/09/2018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263BF7E-390F-431C-94D7-1A9990822B70}" type="slidenum">
              <a:rPr lang="en-GB" smtClean="0"/>
              <a:t>‹#›</a:t>
            </a:fld>
            <a:endParaRPr lang="en-GB"/>
          </a:p>
        </p:txBody>
      </p:sp>
    </p:spTree>
    <p:extLst>
      <p:ext uri="{BB962C8B-B14F-4D97-AF65-F5344CB8AC3E}">
        <p14:creationId xmlns:p14="http://schemas.microsoft.com/office/powerpoint/2010/main" val="3040676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461BFF3-1458-48FA-9607-46C320D373FD}" type="datetimeFigureOut">
              <a:rPr lang="en-GB" smtClean="0"/>
              <a:t>03/09/2018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263BF7E-390F-431C-94D7-1A9990822B70}" type="slidenum">
              <a:rPr lang="en-GB" smtClean="0"/>
              <a:t>‹#›</a:t>
            </a:fld>
            <a:endParaRPr lang="en-GB"/>
          </a:p>
        </p:txBody>
      </p:sp>
    </p:spTree>
    <p:extLst>
      <p:ext uri="{BB962C8B-B14F-4D97-AF65-F5344CB8AC3E}">
        <p14:creationId xmlns:p14="http://schemas.microsoft.com/office/powerpoint/2010/main" val="1681152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61BFF3-1458-48FA-9607-46C320D373FD}" type="datetimeFigureOut">
              <a:rPr lang="en-GB" smtClean="0"/>
              <a:t>03/09/2018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263BF7E-390F-431C-94D7-1A9990822B70}" type="slidenum">
              <a:rPr lang="en-GB" smtClean="0"/>
              <a:t>‹#›</a:t>
            </a:fld>
            <a:endParaRPr lang="en-GB"/>
          </a:p>
        </p:txBody>
      </p:sp>
    </p:spTree>
    <p:extLst>
      <p:ext uri="{BB962C8B-B14F-4D97-AF65-F5344CB8AC3E}">
        <p14:creationId xmlns:p14="http://schemas.microsoft.com/office/powerpoint/2010/main" val="3535674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1BFF3-1458-48FA-9607-46C320D373FD}" type="datetimeFigureOut">
              <a:rPr lang="en-GB" smtClean="0"/>
              <a:t>03/09/2018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63BF7E-390F-431C-94D7-1A9990822B70}" type="slidenum">
              <a:rPr lang="en-GB" smtClean="0"/>
              <a:t>‹#›</a:t>
            </a:fld>
            <a:endParaRPr lang="en-GB"/>
          </a:p>
        </p:txBody>
      </p:sp>
    </p:spTree>
    <p:extLst>
      <p:ext uri="{BB962C8B-B14F-4D97-AF65-F5344CB8AC3E}">
        <p14:creationId xmlns:p14="http://schemas.microsoft.com/office/powerpoint/2010/main" val="2101899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1BFF3-1458-48FA-9607-46C320D373FD}" type="datetimeFigureOut">
              <a:rPr lang="en-GB" smtClean="0"/>
              <a:t>03/09/2018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63BF7E-390F-431C-94D7-1A9990822B70}" type="slidenum">
              <a:rPr lang="en-GB" smtClean="0"/>
              <a:t>‹#›</a:t>
            </a:fld>
            <a:endParaRPr lang="en-GB"/>
          </a:p>
        </p:txBody>
      </p:sp>
    </p:spTree>
    <p:extLst>
      <p:ext uri="{BB962C8B-B14F-4D97-AF65-F5344CB8AC3E}">
        <p14:creationId xmlns:p14="http://schemas.microsoft.com/office/powerpoint/2010/main" val="2348726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1BFF3-1458-48FA-9607-46C320D373FD}" type="datetimeFigureOut">
              <a:rPr lang="en-GB" smtClean="0"/>
              <a:t>03/09/2018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3BF7E-390F-431C-94D7-1A9990822B70}" type="slidenum">
              <a:rPr lang="en-GB" smtClean="0"/>
              <a:t>‹#›</a:t>
            </a:fld>
            <a:endParaRPr lang="en-GB"/>
          </a:p>
        </p:txBody>
      </p:sp>
    </p:spTree>
    <p:extLst>
      <p:ext uri="{BB962C8B-B14F-4D97-AF65-F5344CB8AC3E}">
        <p14:creationId xmlns:p14="http://schemas.microsoft.com/office/powerpoint/2010/main" val="3768449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1BFF3-1458-48FA-9607-46C320D373FD}" type="datetimeFigureOut">
              <a:rPr lang="en-GB" smtClean="0"/>
              <a:t>03/09/2018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3BF7E-390F-431C-94D7-1A9990822B70}" type="slidenum">
              <a:rPr lang="en-GB" smtClean="0"/>
              <a:t>‹#›</a:t>
            </a:fld>
            <a:endParaRPr lang="en-GB"/>
          </a:p>
        </p:txBody>
      </p:sp>
    </p:spTree>
    <p:extLst>
      <p:ext uri="{BB962C8B-B14F-4D97-AF65-F5344CB8AC3E}">
        <p14:creationId xmlns:p14="http://schemas.microsoft.com/office/powerpoint/2010/main" val="1385491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61BFF3-1458-48FA-9607-46C320D373FD}" type="datetimeFigureOut">
              <a:rPr lang="en-GB" smtClean="0"/>
              <a:t>03/09/2018</a:t>
            </a:fld>
            <a:endParaRPr lang="en-GB"/>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63BF7E-390F-431C-94D7-1A9990822B70}" type="slidenum">
              <a:rPr lang="en-GB" smtClean="0"/>
              <a:t>‹#›</a:t>
            </a:fld>
            <a:endParaRPr lang="en-GB"/>
          </a:p>
        </p:txBody>
      </p:sp>
    </p:spTree>
    <p:extLst>
      <p:ext uri="{BB962C8B-B14F-4D97-AF65-F5344CB8AC3E}">
        <p14:creationId xmlns:p14="http://schemas.microsoft.com/office/powerpoint/2010/main" val="191306247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6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6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836714"/>
            <a:ext cx="7772400" cy="1470025"/>
          </a:xfrm>
        </p:spPr>
        <p:txBody>
          <a:bodyPr>
            <a:normAutofit/>
          </a:bodyPr>
          <a:lstStyle/>
          <a:p>
            <a:r>
              <a:rPr lang="en-GB" sz="6000" b="1" dirty="0" smtClean="0"/>
              <a:t>Boundary No Boundary</a:t>
            </a:r>
            <a:endParaRPr lang="en-GB" sz="6000" b="1" dirty="0"/>
          </a:p>
        </p:txBody>
      </p:sp>
      <p:sp>
        <p:nvSpPr>
          <p:cNvPr id="3" name="Subtitle 2"/>
          <p:cNvSpPr>
            <a:spLocks noGrp="1"/>
          </p:cNvSpPr>
          <p:nvPr>
            <p:ph type="subTitle" idx="1"/>
          </p:nvPr>
        </p:nvSpPr>
        <p:spPr/>
        <p:txBody>
          <a:bodyPr/>
          <a:lstStyle/>
          <a:p>
            <a:r>
              <a:rPr lang="en-GB" dirty="0">
                <a:solidFill>
                  <a:schemeClr val="tx1"/>
                </a:solidFill>
              </a:rPr>
              <a:t>A</a:t>
            </a:r>
            <a:r>
              <a:rPr lang="en-GB" dirty="0" smtClean="0">
                <a:solidFill>
                  <a:schemeClr val="tx1"/>
                </a:solidFill>
              </a:rPr>
              <a:t> physical exploration of the Wakefield District Boundary</a:t>
            </a:r>
          </a:p>
          <a:p>
            <a:r>
              <a:rPr lang="en-GB" dirty="0" smtClean="0">
                <a:solidFill>
                  <a:schemeClr val="tx1"/>
                </a:solidFill>
              </a:rPr>
              <a:t>By Tony Wade</a:t>
            </a:r>
            <a:endParaRPr lang="en-GB" dirty="0">
              <a:solidFill>
                <a:schemeClr val="tx1"/>
              </a:solidFill>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8104" y="5661250"/>
            <a:ext cx="3270128" cy="878624"/>
          </a:xfrm>
          <a:prstGeom prst="rect">
            <a:avLst/>
          </a:prstGeom>
        </p:spPr>
      </p:pic>
    </p:spTree>
    <p:extLst>
      <p:ext uri="{BB962C8B-B14F-4D97-AF65-F5344CB8AC3E}">
        <p14:creationId xmlns:p14="http://schemas.microsoft.com/office/powerpoint/2010/main" val="32538885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E:\Boundary No Boundary 2\Pre4sentation\IMG_2985.JP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142999" y="620689"/>
            <a:ext cx="6858003" cy="5616621"/>
          </a:xfrm>
          <a:prstGeom prst="rect">
            <a:avLst/>
          </a:prstGeom>
          <a:noFill/>
          <a:ln>
            <a:noFill/>
          </a:ln>
        </p:spPr>
      </p:pic>
    </p:spTree>
    <p:extLst>
      <p:ext uri="{BB962C8B-B14F-4D97-AF65-F5344CB8AC3E}">
        <p14:creationId xmlns:p14="http://schemas.microsoft.com/office/powerpoint/2010/main" val="20123932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tony\Downloads\FullSizeRender (1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5696" y="0"/>
            <a:ext cx="5976664" cy="6858000"/>
          </a:xfrm>
          <a:prstGeom prst="rect">
            <a:avLst/>
          </a:prstGeom>
          <a:noFill/>
          <a:ln>
            <a:noFill/>
          </a:ln>
        </p:spPr>
      </p:pic>
    </p:spTree>
    <p:extLst>
      <p:ext uri="{BB962C8B-B14F-4D97-AF65-F5344CB8AC3E}">
        <p14:creationId xmlns:p14="http://schemas.microsoft.com/office/powerpoint/2010/main" val="33393964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3" y="-27490"/>
            <a:ext cx="5184576" cy="6914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4167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48554" y="3708033"/>
            <a:ext cx="3384377" cy="2538283"/>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r="24627"/>
          <a:stretch/>
        </p:blipFill>
        <p:spPr>
          <a:xfrm rot="5400000">
            <a:off x="5434667" y="77439"/>
            <a:ext cx="2876527" cy="2862319"/>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1600" y="61113"/>
            <a:ext cx="3995936" cy="2996952"/>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val="0"/>
              </a:ext>
            </a:extLst>
          </a:blip>
          <a:srcRect l="995" t="-587" r="31189" b="-86"/>
          <a:stretch/>
        </p:blipFill>
        <p:spPr>
          <a:xfrm rot="5400000">
            <a:off x="5605801" y="3140346"/>
            <a:ext cx="3093153" cy="3382433"/>
          </a:xfrm>
          <a:prstGeom prst="rect">
            <a:avLst/>
          </a:prstGeom>
        </p:spPr>
      </p:pic>
    </p:spTree>
    <p:extLst>
      <p:ext uri="{BB962C8B-B14F-4D97-AF65-F5344CB8AC3E}">
        <p14:creationId xmlns:p14="http://schemas.microsoft.com/office/powerpoint/2010/main" val="16214563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73006"/>
            <a:ext cx="9144000" cy="5311989"/>
          </a:xfrm>
          <a:prstGeom prst="rect">
            <a:avLst/>
          </a:prstGeom>
        </p:spPr>
      </p:pic>
    </p:spTree>
    <p:extLst>
      <p:ext uri="{BB962C8B-B14F-4D97-AF65-F5344CB8AC3E}">
        <p14:creationId xmlns:p14="http://schemas.microsoft.com/office/powerpoint/2010/main" val="4333118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725"/>
            <a:ext cx="9144000" cy="6842554"/>
          </a:xfrm>
          <a:prstGeom prst="rect">
            <a:avLst/>
          </a:prstGeom>
        </p:spPr>
      </p:pic>
    </p:spTree>
    <p:extLst>
      <p:ext uri="{BB962C8B-B14F-4D97-AF65-F5344CB8AC3E}">
        <p14:creationId xmlns:p14="http://schemas.microsoft.com/office/powerpoint/2010/main" val="13181386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68882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90957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tony\Downloads\FullSizeRender (1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340771"/>
            <a:ext cx="8280920" cy="2448271"/>
          </a:xfrm>
          <a:prstGeom prst="rect">
            <a:avLst/>
          </a:prstGeom>
          <a:noFill/>
          <a:ln>
            <a:noFill/>
          </a:ln>
        </p:spPr>
      </p:pic>
    </p:spTree>
    <p:extLst>
      <p:ext uri="{BB962C8B-B14F-4D97-AF65-F5344CB8AC3E}">
        <p14:creationId xmlns:p14="http://schemas.microsoft.com/office/powerpoint/2010/main" val="8970130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tony\Downloads\FullSizeRender (1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1844824"/>
            <a:ext cx="7776864" cy="2160240"/>
          </a:xfrm>
          <a:prstGeom prst="rect">
            <a:avLst/>
          </a:prstGeom>
          <a:noFill/>
          <a:ln>
            <a:noFill/>
          </a:ln>
        </p:spPr>
      </p:pic>
    </p:spTree>
    <p:extLst>
      <p:ext uri="{BB962C8B-B14F-4D97-AF65-F5344CB8AC3E}">
        <p14:creationId xmlns:p14="http://schemas.microsoft.com/office/powerpoint/2010/main" val="1364063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71520"/>
            <a:ext cx="4968552" cy="6623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73141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31" y="424400"/>
            <a:ext cx="8251388" cy="4607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64487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9876" r="-2885"/>
          <a:stretch/>
        </p:blipFill>
        <p:spPr>
          <a:xfrm>
            <a:off x="2483768" y="260650"/>
            <a:ext cx="3975120" cy="6180667"/>
          </a:xfrm>
          <a:prstGeom prst="rect">
            <a:avLst/>
          </a:prstGeom>
        </p:spPr>
      </p:pic>
    </p:spTree>
    <p:extLst>
      <p:ext uri="{BB962C8B-B14F-4D97-AF65-F5344CB8AC3E}">
        <p14:creationId xmlns:p14="http://schemas.microsoft.com/office/powerpoint/2010/main" val="29523535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90672"/>
            <a:ext cx="9144000" cy="5676659"/>
          </a:xfrm>
          <a:prstGeom prst="rect">
            <a:avLst/>
          </a:prstGeom>
        </p:spPr>
      </p:pic>
    </p:spTree>
    <p:extLst>
      <p:ext uri="{BB962C8B-B14F-4D97-AF65-F5344CB8AC3E}">
        <p14:creationId xmlns:p14="http://schemas.microsoft.com/office/powerpoint/2010/main" val="5382531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79629"/>
            <a:ext cx="9144000" cy="5298745"/>
          </a:xfrm>
          <a:prstGeom prst="rect">
            <a:avLst/>
          </a:prstGeom>
        </p:spPr>
      </p:pic>
    </p:spTree>
    <p:extLst>
      <p:ext uri="{BB962C8B-B14F-4D97-AF65-F5344CB8AC3E}">
        <p14:creationId xmlns:p14="http://schemas.microsoft.com/office/powerpoint/2010/main" val="3557098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6255" r="-3334"/>
          <a:stretch/>
        </p:blipFill>
        <p:spPr>
          <a:xfrm>
            <a:off x="2000251" y="428979"/>
            <a:ext cx="5314951" cy="6429022"/>
          </a:xfrm>
          <a:prstGeom prst="rect">
            <a:avLst/>
          </a:prstGeom>
        </p:spPr>
      </p:pic>
    </p:spTree>
    <p:extLst>
      <p:ext uri="{BB962C8B-B14F-4D97-AF65-F5344CB8AC3E}">
        <p14:creationId xmlns:p14="http://schemas.microsoft.com/office/powerpoint/2010/main" val="29873786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7161" t="3554" r="13704"/>
          <a:stretch/>
        </p:blipFill>
        <p:spPr>
          <a:xfrm>
            <a:off x="654758" y="496713"/>
            <a:ext cx="7236177" cy="6088933"/>
          </a:xfrm>
          <a:prstGeom prst="rect">
            <a:avLst/>
          </a:prstGeom>
        </p:spPr>
      </p:pic>
    </p:spTree>
    <p:extLst>
      <p:ext uri="{BB962C8B-B14F-4D97-AF65-F5344CB8AC3E}">
        <p14:creationId xmlns:p14="http://schemas.microsoft.com/office/powerpoint/2010/main" val="7306973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332663"/>
            <a:ext cx="9144000" cy="4192678"/>
          </a:xfrm>
          <a:prstGeom prst="rect">
            <a:avLst/>
          </a:prstGeom>
        </p:spPr>
      </p:pic>
    </p:spTree>
    <p:extLst>
      <p:ext uri="{BB962C8B-B14F-4D97-AF65-F5344CB8AC3E}">
        <p14:creationId xmlns:p14="http://schemas.microsoft.com/office/powerpoint/2010/main" val="31338647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9809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75456" y="1228192"/>
            <a:ext cx="7740352" cy="5805264"/>
          </a:xfrm>
          <a:prstGeom prst="rect">
            <a:avLst/>
          </a:prstGeom>
        </p:spPr>
      </p:pic>
    </p:spTree>
    <p:extLst>
      <p:ext uri="{BB962C8B-B14F-4D97-AF65-F5344CB8AC3E}">
        <p14:creationId xmlns:p14="http://schemas.microsoft.com/office/powerpoint/2010/main" val="3899071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1984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297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 t="11029" r="-3469"/>
          <a:stretch/>
        </p:blipFill>
        <p:spPr>
          <a:xfrm>
            <a:off x="2646641" y="404664"/>
            <a:ext cx="3997699" cy="6101644"/>
          </a:xfrm>
          <a:prstGeom prst="rect">
            <a:avLst/>
          </a:prstGeom>
        </p:spPr>
      </p:pic>
    </p:spTree>
    <p:extLst>
      <p:ext uri="{BB962C8B-B14F-4D97-AF65-F5344CB8AC3E}">
        <p14:creationId xmlns:p14="http://schemas.microsoft.com/office/powerpoint/2010/main" val="2680598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3666"/>
            <a:ext cx="9144000" cy="6470671"/>
          </a:xfrm>
          <a:prstGeom prst="rect">
            <a:avLst/>
          </a:prstGeom>
        </p:spPr>
      </p:pic>
    </p:spTree>
    <p:extLst>
      <p:ext uri="{BB962C8B-B14F-4D97-AF65-F5344CB8AC3E}">
        <p14:creationId xmlns:p14="http://schemas.microsoft.com/office/powerpoint/2010/main" val="11463290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83873"/>
            <a:ext cx="9144000" cy="5090258"/>
          </a:xfrm>
          <a:prstGeom prst="rect">
            <a:avLst/>
          </a:prstGeom>
        </p:spPr>
      </p:pic>
    </p:spTree>
    <p:extLst>
      <p:ext uri="{BB962C8B-B14F-4D97-AF65-F5344CB8AC3E}">
        <p14:creationId xmlns:p14="http://schemas.microsoft.com/office/powerpoint/2010/main" val="239151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39994" y="1384210"/>
            <a:ext cx="5532107" cy="4149080"/>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10371" b="8963"/>
          <a:stretch/>
        </p:blipFill>
        <p:spPr>
          <a:xfrm>
            <a:off x="4644010" y="692697"/>
            <a:ext cx="3863663" cy="5532108"/>
          </a:xfrm>
          <a:prstGeom prst="rect">
            <a:avLst/>
          </a:prstGeom>
        </p:spPr>
      </p:pic>
    </p:spTree>
    <p:extLst>
      <p:ext uri="{BB962C8B-B14F-4D97-AF65-F5344CB8AC3E}">
        <p14:creationId xmlns:p14="http://schemas.microsoft.com/office/powerpoint/2010/main" val="20109341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21439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40579"/>
            <a:ext cx="9144000" cy="5776846"/>
          </a:xfrm>
          <a:prstGeom prst="rect">
            <a:avLst/>
          </a:prstGeom>
        </p:spPr>
      </p:pic>
    </p:spTree>
    <p:extLst>
      <p:ext uri="{BB962C8B-B14F-4D97-AF65-F5344CB8AC3E}">
        <p14:creationId xmlns:p14="http://schemas.microsoft.com/office/powerpoint/2010/main" val="14875025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609945" y="1122148"/>
            <a:ext cx="6363072" cy="4772304"/>
          </a:xfrm>
          <a:prstGeom prst="rect">
            <a:avLst/>
          </a:prstGeom>
        </p:spPr>
      </p:pic>
    </p:spTree>
    <p:extLst>
      <p:ext uri="{BB962C8B-B14F-4D97-AF65-F5344CB8AC3E}">
        <p14:creationId xmlns:p14="http://schemas.microsoft.com/office/powerpoint/2010/main" val="14650311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362067" y="852765"/>
            <a:ext cx="6669362" cy="5002023"/>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85710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64122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00646" y="979545"/>
            <a:ext cx="7836363" cy="5877272"/>
          </a:xfrm>
          <a:prstGeom prst="rect">
            <a:avLst/>
          </a:prstGeom>
        </p:spPr>
      </p:pic>
    </p:spTree>
    <p:extLst>
      <p:ext uri="{BB962C8B-B14F-4D97-AF65-F5344CB8AC3E}">
        <p14:creationId xmlns:p14="http://schemas.microsoft.com/office/powerpoint/2010/main" val="4455640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95148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188641"/>
            <a:ext cx="5236221"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69799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147185" y="1093178"/>
            <a:ext cx="7236296" cy="5427223"/>
          </a:xfrm>
          <a:prstGeom prst="rect">
            <a:avLst/>
          </a:prstGeom>
        </p:spPr>
      </p:pic>
    </p:spTree>
    <p:extLst>
      <p:ext uri="{BB962C8B-B14F-4D97-AF65-F5344CB8AC3E}">
        <p14:creationId xmlns:p14="http://schemas.microsoft.com/office/powerpoint/2010/main" val="4953900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61604"/>
            <a:ext cx="9144000" cy="4934795"/>
          </a:xfrm>
          <a:prstGeom prst="rect">
            <a:avLst/>
          </a:prstGeom>
        </p:spPr>
      </p:pic>
    </p:spTree>
    <p:extLst>
      <p:ext uri="{BB962C8B-B14F-4D97-AF65-F5344CB8AC3E}">
        <p14:creationId xmlns:p14="http://schemas.microsoft.com/office/powerpoint/2010/main" val="23721380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302695"/>
            <a:ext cx="9144000" cy="4252613"/>
          </a:xfrm>
          <a:prstGeom prst="rect">
            <a:avLst/>
          </a:prstGeom>
        </p:spPr>
      </p:pic>
    </p:spTree>
    <p:extLst>
      <p:ext uri="{BB962C8B-B14F-4D97-AF65-F5344CB8AC3E}">
        <p14:creationId xmlns:p14="http://schemas.microsoft.com/office/powerpoint/2010/main" val="3780367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39345"/>
            <a:ext cx="9144000" cy="4379310"/>
          </a:xfrm>
          <a:prstGeom prst="rect">
            <a:avLst/>
          </a:prstGeom>
        </p:spPr>
      </p:pic>
    </p:spTree>
    <p:extLst>
      <p:ext uri="{BB962C8B-B14F-4D97-AF65-F5344CB8AC3E}">
        <p14:creationId xmlns:p14="http://schemas.microsoft.com/office/powerpoint/2010/main" val="257594349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6584" r="-1609"/>
          <a:stretch/>
        </p:blipFill>
        <p:spPr bwMode="auto">
          <a:xfrm>
            <a:off x="1706564" y="112891"/>
            <a:ext cx="5097685" cy="6252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15640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33270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360208" y="1096177"/>
            <a:ext cx="6108171" cy="4581128"/>
          </a:xfrm>
          <a:prstGeom prst="rect">
            <a:avLst/>
          </a:prstGeom>
        </p:spPr>
      </p:pic>
    </p:spTree>
    <p:extLst>
      <p:ext uri="{BB962C8B-B14F-4D97-AF65-F5344CB8AC3E}">
        <p14:creationId xmlns:p14="http://schemas.microsoft.com/office/powerpoint/2010/main" val="282520154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590383" y="1154035"/>
            <a:ext cx="5994951" cy="4496213"/>
          </a:xfrm>
          <a:prstGeom prst="rect">
            <a:avLst/>
          </a:prstGeom>
        </p:spPr>
      </p:pic>
    </p:spTree>
    <p:extLst>
      <p:ext uri="{BB962C8B-B14F-4D97-AF65-F5344CB8AC3E}">
        <p14:creationId xmlns:p14="http://schemas.microsoft.com/office/powerpoint/2010/main" val="29831741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551608" y="188640"/>
            <a:ext cx="6453336" cy="6453336"/>
          </a:xfrm>
          <a:prstGeom prst="rect">
            <a:avLst/>
          </a:prstGeom>
        </p:spPr>
      </p:pic>
    </p:spTree>
    <p:extLst>
      <p:ext uri="{BB962C8B-B14F-4D97-AF65-F5344CB8AC3E}">
        <p14:creationId xmlns:p14="http://schemas.microsoft.com/office/powerpoint/2010/main" val="13570352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12227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362068" y="1021684"/>
            <a:ext cx="6669361" cy="5002020"/>
          </a:xfrm>
          <a:prstGeom prst="rect">
            <a:avLst/>
          </a:prstGeom>
        </p:spPr>
      </p:pic>
    </p:spTree>
    <p:extLst>
      <p:ext uri="{BB962C8B-B14F-4D97-AF65-F5344CB8AC3E}">
        <p14:creationId xmlns:p14="http://schemas.microsoft.com/office/powerpoint/2010/main" val="42799912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16832" y="825035"/>
            <a:ext cx="6852592" cy="5139444"/>
          </a:xfrm>
          <a:prstGeom prst="rect">
            <a:avLst/>
          </a:prstGeom>
        </p:spPr>
      </p:pic>
    </p:spTree>
    <p:extLst>
      <p:ext uri="{BB962C8B-B14F-4D97-AF65-F5344CB8AC3E}">
        <p14:creationId xmlns:p14="http://schemas.microsoft.com/office/powerpoint/2010/main" val="4625680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177" y="188640"/>
            <a:ext cx="6669360" cy="6669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11837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58454"/>
            <a:ext cx="9144000" cy="4541096"/>
          </a:xfrm>
          <a:prstGeom prst="rect">
            <a:avLst/>
          </a:prstGeom>
        </p:spPr>
      </p:pic>
    </p:spTree>
    <p:extLst>
      <p:ext uri="{BB962C8B-B14F-4D97-AF65-F5344CB8AC3E}">
        <p14:creationId xmlns:p14="http://schemas.microsoft.com/office/powerpoint/2010/main" val="18357181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093177" y="886536"/>
            <a:ext cx="7092280" cy="5319211"/>
          </a:xfrm>
          <a:prstGeom prst="rect">
            <a:avLst/>
          </a:prstGeom>
        </p:spPr>
      </p:pic>
    </p:spTree>
    <p:extLst>
      <p:ext uri="{BB962C8B-B14F-4D97-AF65-F5344CB8AC3E}">
        <p14:creationId xmlns:p14="http://schemas.microsoft.com/office/powerpoint/2010/main" val="25657133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85800"/>
            <a:ext cx="9144000" cy="5486400"/>
          </a:xfrm>
          <a:prstGeom prst="rect">
            <a:avLst/>
          </a:prstGeom>
        </p:spPr>
      </p:pic>
    </p:spTree>
    <p:extLst>
      <p:ext uri="{BB962C8B-B14F-4D97-AF65-F5344CB8AC3E}">
        <p14:creationId xmlns:p14="http://schemas.microsoft.com/office/powerpoint/2010/main" val="4742601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76781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815584" y="841605"/>
            <a:ext cx="7008779" cy="5256584"/>
          </a:xfrm>
          <a:prstGeom prst="rect">
            <a:avLst/>
          </a:prstGeom>
        </p:spPr>
      </p:pic>
    </p:spTree>
    <p:extLst>
      <p:ext uri="{BB962C8B-B14F-4D97-AF65-F5344CB8AC3E}">
        <p14:creationId xmlns:p14="http://schemas.microsoft.com/office/powerpoint/2010/main" val="4660150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372208" y="940160"/>
            <a:ext cx="6588224" cy="4941168"/>
          </a:xfrm>
          <a:prstGeom prst="rect">
            <a:avLst/>
          </a:prstGeom>
        </p:spPr>
      </p:pic>
    </p:spTree>
    <p:extLst>
      <p:ext uri="{BB962C8B-B14F-4D97-AF65-F5344CB8AC3E}">
        <p14:creationId xmlns:p14="http://schemas.microsoft.com/office/powerpoint/2010/main" val="29586438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453217" y="787143"/>
            <a:ext cx="7092280" cy="5319211"/>
          </a:xfrm>
          <a:prstGeom prst="rect">
            <a:avLst/>
          </a:prstGeom>
        </p:spPr>
      </p:pic>
    </p:spTree>
    <p:extLst>
      <p:ext uri="{BB962C8B-B14F-4D97-AF65-F5344CB8AC3E}">
        <p14:creationId xmlns:p14="http://schemas.microsoft.com/office/powerpoint/2010/main" val="23127514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86051"/>
            <a:ext cx="9144000" cy="4885899"/>
          </a:xfrm>
          <a:prstGeom prst="rect">
            <a:avLst/>
          </a:prstGeom>
        </p:spPr>
      </p:pic>
    </p:spTree>
    <p:extLst>
      <p:ext uri="{BB962C8B-B14F-4D97-AF65-F5344CB8AC3E}">
        <p14:creationId xmlns:p14="http://schemas.microsoft.com/office/powerpoint/2010/main" val="29193932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96006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83812"/>
            <a:ext cx="9144000" cy="4290379"/>
          </a:xfrm>
          <a:prstGeom prst="rect">
            <a:avLst/>
          </a:prstGeom>
        </p:spPr>
      </p:pic>
    </p:spTree>
    <p:extLst>
      <p:ext uri="{BB962C8B-B14F-4D97-AF65-F5344CB8AC3E}">
        <p14:creationId xmlns:p14="http://schemas.microsoft.com/office/powerpoint/2010/main" val="26002082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Boundary No Boundary 2\Pre4sentation\IMG_3219.JP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536767" y="1048937"/>
            <a:ext cx="5731510" cy="4298951"/>
          </a:xfrm>
          <a:prstGeom prst="rect">
            <a:avLst/>
          </a:prstGeom>
          <a:noFill/>
          <a:ln>
            <a:noFill/>
          </a:ln>
        </p:spPr>
      </p:pic>
      <p:pic>
        <p:nvPicPr>
          <p:cNvPr id="3" name="Picture 2" descr="E:\Boundary No Boundary 2\Pre4sentation\IMG_267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3762182" y="1058608"/>
            <a:ext cx="5731510" cy="4298951"/>
          </a:xfrm>
          <a:prstGeom prst="rect">
            <a:avLst/>
          </a:prstGeom>
          <a:noFill/>
          <a:ln>
            <a:noFill/>
          </a:ln>
        </p:spPr>
      </p:pic>
    </p:spTree>
    <p:extLst>
      <p:ext uri="{BB962C8B-B14F-4D97-AF65-F5344CB8AC3E}">
        <p14:creationId xmlns:p14="http://schemas.microsoft.com/office/powerpoint/2010/main" val="14703857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Boundary No Boundary 2\Pre4sentation\IMG_2198.JPG"/>
          <p:cNvPicPr/>
          <p:nvPr/>
        </p:nvPicPr>
        <p:blipFill rotWithShape="1">
          <a:blip r:embed="rId3" cstate="print">
            <a:extLst>
              <a:ext uri="{28A0092B-C50C-407E-A947-70E740481C1C}">
                <a14:useLocalDpi xmlns:a14="http://schemas.microsoft.com/office/drawing/2010/main" val="0"/>
              </a:ext>
            </a:extLst>
          </a:blip>
          <a:srcRect r="2005"/>
          <a:stretch/>
        </p:blipFill>
        <p:spPr bwMode="auto">
          <a:xfrm rot="5400000">
            <a:off x="-302803" y="1135510"/>
            <a:ext cx="5616624" cy="4298951"/>
          </a:xfrm>
          <a:prstGeom prst="rect">
            <a:avLst/>
          </a:prstGeom>
          <a:noFill/>
          <a:ln>
            <a:noFill/>
          </a:ln>
        </p:spPr>
      </p:pic>
      <p:pic>
        <p:nvPicPr>
          <p:cNvPr id="3" name="Picture 2" descr="E:\Boundary No Boundary 2\Pre4sentation\IMG_2166.JPG"/>
          <p:cNvPicPr/>
          <p:nvPr/>
        </p:nvPicPr>
        <p:blipFill rotWithShape="1">
          <a:blip r:embed="rId4" cstate="print">
            <a:extLst>
              <a:ext uri="{28A0092B-C50C-407E-A947-70E740481C1C}">
                <a14:useLocalDpi xmlns:a14="http://schemas.microsoft.com/office/drawing/2010/main" val="0"/>
              </a:ext>
            </a:extLst>
          </a:blip>
          <a:srcRect l="31478" t="4163" r="9828"/>
          <a:stretch/>
        </p:blipFill>
        <p:spPr bwMode="auto">
          <a:xfrm>
            <a:off x="4716016" y="620689"/>
            <a:ext cx="4248472" cy="5472608"/>
          </a:xfrm>
          <a:prstGeom prst="rect">
            <a:avLst/>
          </a:prstGeom>
          <a:noFill/>
          <a:ln>
            <a:noFill/>
          </a:ln>
        </p:spPr>
      </p:pic>
    </p:spTree>
    <p:extLst>
      <p:ext uri="{BB962C8B-B14F-4D97-AF65-F5344CB8AC3E}">
        <p14:creationId xmlns:p14="http://schemas.microsoft.com/office/powerpoint/2010/main" val="8185462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78264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3331993"/>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315</TotalTime>
  <Words>2355</Words>
  <Application>Microsoft Office PowerPoint</Application>
  <PresentationFormat>On-screen Show (4:3)</PresentationFormat>
  <Paragraphs>214</Paragraphs>
  <Slides>62</Slides>
  <Notes>58</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Office Theme</vt:lpstr>
      <vt:lpstr>Boundary No Boundary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Boundary No Boundary</dc:title>
  <dc:creator>Tony Wade</dc:creator>
  <cp:lastModifiedBy>Tony Wade</cp:lastModifiedBy>
  <cp:revision>16</cp:revision>
  <dcterms:created xsi:type="dcterms:W3CDTF">2018-09-03T11:34:02Z</dcterms:created>
  <dcterms:modified xsi:type="dcterms:W3CDTF">2018-09-03T16:56:00Z</dcterms:modified>
</cp:coreProperties>
</file>